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2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71" r:id="rId2"/>
    <p:sldId id="347" r:id="rId3"/>
    <p:sldId id="348" r:id="rId4"/>
    <p:sldId id="351" r:id="rId5"/>
    <p:sldId id="353" r:id="rId6"/>
    <p:sldId id="356" r:id="rId7"/>
    <p:sldId id="396" r:id="rId8"/>
    <p:sldId id="357" r:id="rId9"/>
    <p:sldId id="397" r:id="rId10"/>
    <p:sldId id="359" r:id="rId11"/>
    <p:sldId id="374" r:id="rId12"/>
    <p:sldId id="375" r:id="rId13"/>
    <p:sldId id="376" r:id="rId14"/>
    <p:sldId id="378" r:id="rId15"/>
    <p:sldId id="379" r:id="rId16"/>
    <p:sldId id="380" r:id="rId17"/>
    <p:sldId id="394" r:id="rId18"/>
    <p:sldId id="395" r:id="rId19"/>
    <p:sldId id="304" r:id="rId20"/>
    <p:sldId id="328" r:id="rId21"/>
    <p:sldId id="329" r:id="rId22"/>
    <p:sldId id="330" r:id="rId23"/>
    <p:sldId id="331" r:id="rId24"/>
    <p:sldId id="371" r:id="rId25"/>
    <p:sldId id="332" r:id="rId26"/>
    <p:sldId id="310" r:id="rId27"/>
    <p:sldId id="335" r:id="rId28"/>
    <p:sldId id="384" r:id="rId29"/>
    <p:sldId id="385" r:id="rId30"/>
    <p:sldId id="337" r:id="rId31"/>
    <p:sldId id="338" r:id="rId32"/>
    <p:sldId id="405" r:id="rId33"/>
    <p:sldId id="398" r:id="rId34"/>
    <p:sldId id="399" r:id="rId35"/>
    <p:sldId id="400" r:id="rId36"/>
    <p:sldId id="401" r:id="rId37"/>
    <p:sldId id="402" r:id="rId38"/>
    <p:sldId id="404" r:id="rId39"/>
    <p:sldId id="403" r:id="rId40"/>
    <p:sldId id="390" r:id="rId41"/>
    <p:sldId id="386" r:id="rId42"/>
    <p:sldId id="387" r:id="rId43"/>
    <p:sldId id="388" r:id="rId44"/>
    <p:sldId id="389" r:id="rId45"/>
    <p:sldId id="274" r:id="rId46"/>
  </p:sldIdLst>
  <p:sldSz cx="9144000" cy="6858000" type="screen4x3"/>
  <p:notesSz cx="6858000" cy="9144000"/>
  <p:defaultTextStyle>
    <a:defPPr>
      <a:defRPr lang="zh-CN"/>
    </a:defPPr>
    <a:lvl1pPr marL="0" algn="l" defTabSz="1377950" rtl="0" eaLnBrk="1" latinLnBrk="0" hangingPunct="1">
      <a:defRPr sz="2600" kern="1200">
        <a:solidFill>
          <a:schemeClr val="tx1"/>
        </a:solidFill>
        <a:latin typeface="+mn-lt"/>
        <a:ea typeface="+mn-ea"/>
        <a:cs typeface="+mn-cs"/>
      </a:defRPr>
    </a:lvl1pPr>
    <a:lvl2pPr marL="688975" algn="l" defTabSz="1377950" rtl="0" eaLnBrk="1" latinLnBrk="0" hangingPunct="1">
      <a:defRPr sz="2600" kern="1200">
        <a:solidFill>
          <a:schemeClr val="tx1"/>
        </a:solidFill>
        <a:latin typeface="+mn-lt"/>
        <a:ea typeface="+mn-ea"/>
        <a:cs typeface="+mn-cs"/>
      </a:defRPr>
    </a:lvl2pPr>
    <a:lvl3pPr marL="1377950" algn="l" defTabSz="1377950" rtl="0" eaLnBrk="1" latinLnBrk="0" hangingPunct="1">
      <a:defRPr sz="2600" kern="1200">
        <a:solidFill>
          <a:schemeClr val="tx1"/>
        </a:solidFill>
        <a:latin typeface="+mn-lt"/>
        <a:ea typeface="+mn-ea"/>
        <a:cs typeface="+mn-cs"/>
      </a:defRPr>
    </a:lvl3pPr>
    <a:lvl4pPr marL="2066925" algn="l" defTabSz="1377950" rtl="0" eaLnBrk="1" latinLnBrk="0" hangingPunct="1">
      <a:defRPr sz="2600" kern="1200">
        <a:solidFill>
          <a:schemeClr val="tx1"/>
        </a:solidFill>
        <a:latin typeface="+mn-lt"/>
        <a:ea typeface="+mn-ea"/>
        <a:cs typeface="+mn-cs"/>
      </a:defRPr>
    </a:lvl4pPr>
    <a:lvl5pPr marL="2755900" algn="l" defTabSz="1377950" rtl="0" eaLnBrk="1" latinLnBrk="0" hangingPunct="1">
      <a:defRPr sz="2600" kern="1200">
        <a:solidFill>
          <a:schemeClr val="tx1"/>
        </a:solidFill>
        <a:latin typeface="+mn-lt"/>
        <a:ea typeface="+mn-ea"/>
        <a:cs typeface="+mn-cs"/>
      </a:defRPr>
    </a:lvl5pPr>
    <a:lvl6pPr marL="3445510" algn="l" defTabSz="1377950" rtl="0" eaLnBrk="1" latinLnBrk="0" hangingPunct="1">
      <a:defRPr sz="2600" kern="1200">
        <a:solidFill>
          <a:schemeClr val="tx1"/>
        </a:solidFill>
        <a:latin typeface="+mn-lt"/>
        <a:ea typeface="+mn-ea"/>
        <a:cs typeface="+mn-cs"/>
      </a:defRPr>
    </a:lvl6pPr>
    <a:lvl7pPr marL="4134485" algn="l" defTabSz="1377950" rtl="0" eaLnBrk="1" latinLnBrk="0" hangingPunct="1">
      <a:defRPr sz="2600" kern="1200">
        <a:solidFill>
          <a:schemeClr val="tx1"/>
        </a:solidFill>
        <a:latin typeface="+mn-lt"/>
        <a:ea typeface="+mn-ea"/>
        <a:cs typeface="+mn-cs"/>
      </a:defRPr>
    </a:lvl7pPr>
    <a:lvl8pPr marL="4823460" algn="l" defTabSz="1377950" rtl="0" eaLnBrk="1" latinLnBrk="0" hangingPunct="1">
      <a:defRPr sz="2600" kern="1200">
        <a:solidFill>
          <a:schemeClr val="tx1"/>
        </a:solidFill>
        <a:latin typeface="+mn-lt"/>
        <a:ea typeface="+mn-ea"/>
        <a:cs typeface="+mn-cs"/>
      </a:defRPr>
    </a:lvl8pPr>
    <a:lvl9pPr marL="5512435" algn="l" defTabSz="1377950" rtl="0" eaLnBrk="1" latinLnBrk="0" hangingPunct="1">
      <a:defRPr sz="26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40">
          <p15:clr>
            <a:srgbClr val="A4A3A4"/>
          </p15:clr>
        </p15:guide>
        <p15:guide id="2" pos="287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63A6"/>
    <a:srgbClr val="263C92"/>
    <a:srgbClr val="304290"/>
    <a:srgbClr val="01458E"/>
    <a:srgbClr val="5988BC"/>
    <a:srgbClr val="43AD31"/>
    <a:srgbClr val="004060"/>
    <a:srgbClr val="009999"/>
    <a:srgbClr val="C38258"/>
    <a:srgbClr val="B26A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086" autoAdjust="0"/>
  </p:normalViewPr>
  <p:slideViewPr>
    <p:cSldViewPr>
      <p:cViewPr varScale="1">
        <p:scale>
          <a:sx n="73" d="100"/>
          <a:sy n="73" d="100"/>
        </p:scale>
        <p:origin x="-1482" y="-108"/>
      </p:cViewPr>
      <p:guideLst>
        <p:guide orient="horz" pos="2140"/>
        <p:guide pos="287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55"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hp\Desktop\TB&#30340;&#30456;&#20851;&#26609;&#29366;&#22270;.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E:\TB&#36164;&#26009;\&#32467;&#26680;&#21333;&#39029;&#20462;&#25913;\TB&#30340;&#30456;&#20851;&#26609;&#29366;&#22270;.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813538932633525"/>
          <c:y val="4.2252055157783103E-2"/>
          <c:w val="0.66955125400991988"/>
          <c:h val="0.80604216388225158"/>
        </c:manualLayout>
      </c:layout>
      <c:barChart>
        <c:barDir val="col"/>
        <c:grouping val="clustered"/>
        <c:varyColors val="0"/>
        <c:ser>
          <c:idx val="0"/>
          <c:order val="0"/>
          <c:tx>
            <c:strRef>
              <c:f>Sheet1!$A$26</c:f>
              <c:strCache>
                <c:ptCount val="1"/>
                <c:pt idx="0">
                  <c:v>阳性检出率</c:v>
                </c:pt>
              </c:strCache>
            </c:strRef>
          </c:tx>
          <c:invertIfNegative val="0"/>
          <c:dPt>
            <c:idx val="0"/>
            <c:invertIfNegative val="0"/>
            <c:bubble3D val="0"/>
            <c:spPr>
              <a:solidFill>
                <a:schemeClr val="accent6">
                  <a:lumMod val="20000"/>
                  <a:lumOff val="80000"/>
                </a:schemeClr>
              </a:solidFill>
            </c:spPr>
            <c:extLst xmlns:c16r2="http://schemas.microsoft.com/office/drawing/2015/06/chart">
              <c:ext xmlns:c16="http://schemas.microsoft.com/office/drawing/2014/chart" uri="{C3380CC4-5D6E-409C-BE32-E72D297353CC}">
                <c16:uniqueId val="{00000001-7913-4DB2-B536-937C8EF7DEED}"/>
              </c:ext>
            </c:extLst>
          </c:dPt>
          <c:dPt>
            <c:idx val="1"/>
            <c:invertIfNegative val="0"/>
            <c:bubble3D val="0"/>
            <c:spPr>
              <a:solidFill>
                <a:schemeClr val="accent6">
                  <a:lumMod val="40000"/>
                  <a:lumOff val="60000"/>
                </a:schemeClr>
              </a:solidFill>
            </c:spPr>
            <c:extLst xmlns:c16r2="http://schemas.microsoft.com/office/drawing/2015/06/chart">
              <c:ext xmlns:c16="http://schemas.microsoft.com/office/drawing/2014/chart" uri="{C3380CC4-5D6E-409C-BE32-E72D297353CC}">
                <c16:uniqueId val="{00000003-7913-4DB2-B536-937C8EF7DEED}"/>
              </c:ext>
            </c:extLst>
          </c:dPt>
          <c:dPt>
            <c:idx val="2"/>
            <c:invertIfNegative val="0"/>
            <c:bubble3D val="0"/>
            <c:spPr>
              <a:solidFill>
                <a:schemeClr val="accent6">
                  <a:lumMod val="60000"/>
                  <a:lumOff val="40000"/>
                </a:schemeClr>
              </a:solidFill>
            </c:spPr>
            <c:extLst xmlns:c16r2="http://schemas.microsoft.com/office/drawing/2015/06/chart">
              <c:ext xmlns:c16="http://schemas.microsoft.com/office/drawing/2014/chart" uri="{C3380CC4-5D6E-409C-BE32-E72D297353CC}">
                <c16:uniqueId val="{00000005-7913-4DB2-B536-937C8EF7DEED}"/>
              </c:ext>
            </c:extLst>
          </c:dPt>
          <c:dPt>
            <c:idx val="3"/>
            <c:invertIfNegative val="0"/>
            <c:bubble3D val="0"/>
            <c:spPr>
              <a:solidFill>
                <a:schemeClr val="tx2">
                  <a:lumMod val="60000"/>
                  <a:lumOff val="40000"/>
                </a:schemeClr>
              </a:solidFill>
            </c:spPr>
            <c:extLst xmlns:c16r2="http://schemas.microsoft.com/office/drawing/2015/06/chart">
              <c:ext xmlns:c16="http://schemas.microsoft.com/office/drawing/2014/chart" uri="{C3380CC4-5D6E-409C-BE32-E72D297353CC}">
                <c16:uniqueId val="{00000007-7913-4DB2-B536-937C8EF7DEED}"/>
              </c:ext>
            </c:extLst>
          </c:dPt>
          <c:dLbls>
            <c:dLbl>
              <c:idx val="3"/>
              <c:spPr>
                <a:noFill/>
                <a:ln>
                  <a:noFill/>
                </a:ln>
                <a:effectLst/>
              </c:spPr>
              <c:txPr>
                <a:bodyPr rot="0" spcFirstLastPara="0" vertOverflow="ellipsis" vert="horz" wrap="square" lIns="38100" tIns="19050" rIns="38100" bIns="19050" anchor="ctr" anchorCtr="1"/>
                <a:lstStyle/>
                <a:p>
                  <a:pPr>
                    <a:defRPr lang="zh-CN" sz="1800" b="1" i="0" u="none" strike="noStrike" kern="1200" baseline="0">
                      <a:solidFill>
                        <a:srgbClr val="FF0000"/>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Sheet1!$C$25:$F$25</c:f>
              <c:strCache>
                <c:ptCount val="4"/>
                <c:pt idx="0">
                  <c:v>集菌涂片法</c:v>
                </c:pt>
                <c:pt idx="1">
                  <c:v>固体培养</c:v>
                </c:pt>
                <c:pt idx="2">
                  <c:v>液体培养</c:v>
                </c:pt>
                <c:pt idx="3">
                  <c:v>SAT</c:v>
                </c:pt>
              </c:strCache>
            </c:strRef>
          </c:cat>
          <c:val>
            <c:numRef>
              <c:f>Sheet1!$C$26:$F$26</c:f>
              <c:numCache>
                <c:formatCode>0.00%</c:formatCode>
                <c:ptCount val="4"/>
                <c:pt idx="0">
                  <c:v>0.37200000000000238</c:v>
                </c:pt>
                <c:pt idx="1">
                  <c:v>0.41700000000000031</c:v>
                </c:pt>
                <c:pt idx="2">
                  <c:v>0.45700000000000002</c:v>
                </c:pt>
                <c:pt idx="3">
                  <c:v>0.56500000000000161</c:v>
                </c:pt>
              </c:numCache>
            </c:numRef>
          </c:val>
          <c:extLst xmlns:c16r2="http://schemas.microsoft.com/office/drawing/2015/06/chart">
            <c:ext xmlns:c16="http://schemas.microsoft.com/office/drawing/2014/chart" uri="{C3380CC4-5D6E-409C-BE32-E72D297353CC}">
              <c16:uniqueId val="{00000008-7913-4DB2-B536-937C8EF7DEED}"/>
            </c:ext>
          </c:extLst>
        </c:ser>
        <c:dLbls>
          <c:showLegendKey val="0"/>
          <c:showVal val="1"/>
          <c:showCatName val="0"/>
          <c:showSerName val="0"/>
          <c:showPercent val="0"/>
          <c:showBubbleSize val="0"/>
        </c:dLbls>
        <c:gapWidth val="150"/>
        <c:axId val="249440128"/>
        <c:axId val="249441664"/>
      </c:barChart>
      <c:catAx>
        <c:axId val="249440128"/>
        <c:scaling>
          <c:orientation val="minMax"/>
        </c:scaling>
        <c:delete val="1"/>
        <c:axPos val="b"/>
        <c:numFmt formatCode="General" sourceLinked="0"/>
        <c:majorTickMark val="out"/>
        <c:minorTickMark val="none"/>
        <c:tickLblPos val="none"/>
        <c:crossAx val="249441664"/>
        <c:crosses val="autoZero"/>
        <c:auto val="1"/>
        <c:lblAlgn val="ctr"/>
        <c:lblOffset val="100"/>
        <c:noMultiLvlLbl val="0"/>
      </c:catAx>
      <c:valAx>
        <c:axId val="249441664"/>
        <c:scaling>
          <c:orientation val="minMax"/>
          <c:min val="0.30000000000000032"/>
        </c:scaling>
        <c:delete val="0"/>
        <c:axPos val="l"/>
        <c:numFmt formatCode="0.0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crossAx val="249440128"/>
        <c:crosses val="autoZero"/>
        <c:crossBetween val="between"/>
      </c:valAx>
    </c:plotArea>
    <c:legend>
      <c:legendPos val="r"/>
      <c:layout>
        <c:manualLayout>
          <c:xMode val="edge"/>
          <c:yMode val="edge"/>
          <c:x val="0.10478540876834802"/>
          <c:y val="0.8821961460266925"/>
          <c:w val="0.66681952950325862"/>
          <c:h val="9.7204985415009507E-2"/>
        </c:manualLayout>
      </c:layout>
      <c:overlay val="0"/>
      <c:txPr>
        <a:bodyPr rot="0" spcFirstLastPara="0" vertOverflow="ellipsis" vert="horz" wrap="square" anchor="ctr" anchorCtr="1"/>
        <a:lstStyle/>
        <a:p>
          <a:pPr>
            <a:defRPr lang="zh-CN" sz="18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legend>
    <c:plotVisOnly val="1"/>
    <c:dispBlanksAs val="gap"/>
    <c:showDLblsOverMax val="0"/>
  </c:chart>
  <c:txPr>
    <a:bodyPr/>
    <a:lstStyle/>
    <a:p>
      <a:pPr>
        <a:defRPr lang="zh-CN" sz="1800">
          <a:latin typeface="+mn-ea"/>
          <a:ea typeface="+mn-ea"/>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27734033245928"/>
          <c:y val="4.5388270131707133E-2"/>
          <c:w val="0.60182378244386714"/>
          <c:h val="0.81941527446301188"/>
        </c:manualLayout>
      </c:layout>
      <c:barChart>
        <c:barDir val="col"/>
        <c:grouping val="clustered"/>
        <c:varyColors val="0"/>
        <c:ser>
          <c:idx val="0"/>
          <c:order val="0"/>
          <c:tx>
            <c:strRef>
              <c:f>Sheet1!$F$47</c:f>
              <c:strCache>
                <c:ptCount val="1"/>
                <c:pt idx="0">
                  <c:v>凃阴标本的检测灵敏度</c:v>
                </c:pt>
              </c:strCache>
            </c:strRef>
          </c:tx>
          <c:spPr>
            <a:solidFill>
              <a:srgbClr val="00B050"/>
            </a:solidFill>
          </c:spPr>
          <c:invertIfNegative val="0"/>
          <c:dPt>
            <c:idx val="0"/>
            <c:invertIfNegative val="0"/>
            <c:bubble3D val="0"/>
            <c:spPr>
              <a:solidFill>
                <a:schemeClr val="accent6">
                  <a:lumMod val="60000"/>
                  <a:lumOff val="40000"/>
                </a:schemeClr>
              </a:solidFill>
            </c:spPr>
            <c:extLst xmlns:c16r2="http://schemas.microsoft.com/office/drawing/2015/06/chart">
              <c:ext xmlns:c16="http://schemas.microsoft.com/office/drawing/2014/chart" uri="{C3380CC4-5D6E-409C-BE32-E72D297353CC}">
                <c16:uniqueId val="{00000001-89EA-445B-8176-5CE8C735622E}"/>
              </c:ext>
            </c:extLst>
          </c:dPt>
          <c:dPt>
            <c:idx val="1"/>
            <c:invertIfNegative val="0"/>
            <c:bubble3D val="0"/>
            <c:spPr>
              <a:solidFill>
                <a:schemeClr val="tx2">
                  <a:lumMod val="60000"/>
                  <a:lumOff val="40000"/>
                </a:schemeClr>
              </a:solidFill>
            </c:spPr>
            <c:extLst xmlns:c16r2="http://schemas.microsoft.com/office/drawing/2015/06/chart">
              <c:ext xmlns:c16="http://schemas.microsoft.com/office/drawing/2014/chart" uri="{C3380CC4-5D6E-409C-BE32-E72D297353CC}">
                <c16:uniqueId val="{00000003-89EA-445B-8176-5CE8C735622E}"/>
              </c:ext>
            </c:extLst>
          </c:dPt>
          <c:dLbls>
            <c:dLbl>
              <c:idx val="0"/>
              <c:layout>
                <c:manualLayout>
                  <c:x val="-6.1289486353368141E-4"/>
                  <c:y val="-1.2384017442151717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9EA-445B-8176-5CE8C735622E}"/>
                </c:ext>
                <c:ext xmlns:c15="http://schemas.microsoft.com/office/drawing/2012/chart" uri="{CE6537A1-D6FC-4f65-9D91-7224C49458BB}">
                  <c15:layout/>
                </c:ext>
              </c:extLst>
            </c:dLbl>
            <c:dLbl>
              <c:idx val="1"/>
              <c:layout>
                <c:manualLayout>
                  <c:x val="-1.7971382809317483E-3"/>
                  <c:y val="-4.5788639024172623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9EA-445B-8176-5CE8C735622E}"/>
                </c:ext>
                <c:ext xmlns:c15="http://schemas.microsoft.com/office/drawing/2012/chart" uri="{CE6537A1-D6FC-4f65-9D91-7224C49458BB}">
                  <c15:layout/>
                </c:ext>
              </c:extLst>
            </c:dLbl>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Sheet1!$G$46:$H$46</c:f>
              <c:strCache>
                <c:ptCount val="2"/>
                <c:pt idx="0">
                  <c:v>MGIT960培养</c:v>
                </c:pt>
                <c:pt idx="1">
                  <c:v>SAT</c:v>
                </c:pt>
              </c:strCache>
            </c:strRef>
          </c:cat>
          <c:val>
            <c:numRef>
              <c:f>Sheet1!$G$47:$H$47</c:f>
              <c:numCache>
                <c:formatCode>0.00%</c:formatCode>
                <c:ptCount val="2"/>
                <c:pt idx="0">
                  <c:v>0.30200000000000032</c:v>
                </c:pt>
                <c:pt idx="1">
                  <c:v>0.39200000000000451</c:v>
                </c:pt>
              </c:numCache>
            </c:numRef>
          </c:val>
          <c:extLst xmlns:c16r2="http://schemas.microsoft.com/office/drawing/2015/06/chart">
            <c:ext xmlns:c16="http://schemas.microsoft.com/office/drawing/2014/chart" uri="{C3380CC4-5D6E-409C-BE32-E72D297353CC}">
              <c16:uniqueId val="{00000004-89EA-445B-8176-5CE8C735622E}"/>
            </c:ext>
          </c:extLst>
        </c:ser>
        <c:dLbls>
          <c:showLegendKey val="0"/>
          <c:showVal val="1"/>
          <c:showCatName val="0"/>
          <c:showSerName val="0"/>
          <c:showPercent val="0"/>
          <c:showBubbleSize val="0"/>
        </c:dLbls>
        <c:gapWidth val="150"/>
        <c:axId val="249490432"/>
        <c:axId val="250043008"/>
      </c:barChart>
      <c:catAx>
        <c:axId val="249490432"/>
        <c:scaling>
          <c:orientation val="minMax"/>
        </c:scaling>
        <c:delete val="1"/>
        <c:axPos val="b"/>
        <c:numFmt formatCode="General" sourceLinked="0"/>
        <c:majorTickMark val="out"/>
        <c:minorTickMark val="none"/>
        <c:tickLblPos val="none"/>
        <c:crossAx val="250043008"/>
        <c:crosses val="autoZero"/>
        <c:auto val="1"/>
        <c:lblAlgn val="ctr"/>
        <c:lblOffset val="100"/>
        <c:noMultiLvlLbl val="0"/>
      </c:catAx>
      <c:valAx>
        <c:axId val="250043008"/>
        <c:scaling>
          <c:orientation val="minMax"/>
          <c:max val="0.4"/>
          <c:min val="0.25"/>
        </c:scaling>
        <c:delete val="0"/>
        <c:axPos val="l"/>
        <c:numFmt formatCode="0.00%" sourceLinked="1"/>
        <c:majorTickMark val="out"/>
        <c:minorTickMark val="none"/>
        <c:tickLblPos val="nextTo"/>
        <c:txPr>
          <a:bodyPr rot="-60000000" vert="horz"/>
          <a:lstStyle/>
          <a:p>
            <a:pPr>
              <a:defRPr/>
            </a:pPr>
            <a:endParaRPr lang="zh-CN"/>
          </a:p>
        </c:txPr>
        <c:crossAx val="249490432"/>
        <c:crosses val="autoZero"/>
        <c:crossBetween val="between"/>
      </c:valAx>
    </c:plotArea>
    <c:legend>
      <c:legendPos val="r"/>
      <c:layout>
        <c:manualLayout>
          <c:xMode val="edge"/>
          <c:yMode val="edge"/>
          <c:x val="6.1688052882278556E-2"/>
          <c:y val="0.89471625563511004"/>
          <c:w val="0.71677542043356701"/>
          <c:h val="0.10452267303102718"/>
        </c:manualLayout>
      </c:layout>
      <c:overlay val="0"/>
      <c:txPr>
        <a:bodyPr rot="0" vert="horz"/>
        <a:lstStyle/>
        <a:p>
          <a:pPr>
            <a:defRPr/>
          </a:pPr>
          <a:endParaRPr lang="zh-CN"/>
        </a:p>
      </c:txPr>
    </c:legend>
    <c:plotVisOnly val="1"/>
    <c:dispBlanksAs val="gap"/>
    <c:showDLblsOverMax val="0"/>
  </c:chart>
  <c:txPr>
    <a:bodyPr/>
    <a:lstStyle/>
    <a:p>
      <a:pPr algn="ctr">
        <a:defRPr lang="zh-CN" altLang="en-US" sz="1800" b="0" i="0" u="none" strike="noStrike" kern="1200" baseline="0">
          <a:solidFill>
            <a:prstClr val="black"/>
          </a:solidFill>
          <a:latin typeface="Arial" panose="020B0604020202020204" pitchFamily="34" charset="0"/>
          <a:ea typeface="+mn-ea"/>
          <a:cs typeface="Arial" panose="020B0604020202020204" pitchFamily="34" charset="0"/>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mn-lt"/>
                <a:ea typeface="+mn-ea"/>
                <a:cs typeface="+mn-cs"/>
              </a:defRPr>
            </a:pPr>
            <a:r>
              <a:rPr lang="en-US" altLang="zh-CN" sz="1600"/>
              <a:t>315</a:t>
            </a:r>
            <a:r>
              <a:rPr lang="zh-CN" altLang="en-US" sz="1600"/>
              <a:t>例随机样本，不同检测方法阳性率比较</a:t>
            </a:r>
          </a:p>
        </c:rich>
      </c:tx>
      <c:layout/>
      <c:overlay val="0"/>
      <c:spPr>
        <a:noFill/>
        <a:ln>
          <a:noFill/>
        </a:ln>
        <a:effectLst/>
      </c:spPr>
    </c:title>
    <c:autoTitleDeleted val="0"/>
    <c:plotArea>
      <c:layout/>
      <c:barChart>
        <c:barDir val="col"/>
        <c:grouping val="clustered"/>
        <c:varyColors val="0"/>
        <c:ser>
          <c:idx val="0"/>
          <c:order val="0"/>
          <c:spPr>
            <a:solidFill>
              <a:schemeClr val="accent4"/>
            </a:solidFill>
            <a:ln>
              <a:noFill/>
            </a:ln>
            <a:effectLst/>
          </c:spPr>
          <c:invertIfNegative val="0"/>
          <c:dPt>
            <c:idx val="0"/>
            <c:invertIfNegative val="0"/>
            <c:bubble3D val="0"/>
            <c:spPr>
              <a:solidFill>
                <a:srgbClr val="00B050"/>
              </a:solidFill>
              <a:ln>
                <a:noFill/>
              </a:ln>
              <a:effectLst/>
            </c:spPr>
          </c:dPt>
          <c:dPt>
            <c:idx val="1"/>
            <c:invertIfNegative val="0"/>
            <c:bubble3D val="0"/>
            <c:spPr>
              <a:solidFill>
                <a:schemeClr val="accent1"/>
              </a:solidFill>
              <a:ln>
                <a:noFill/>
              </a:ln>
              <a:effectLst/>
            </c:spPr>
          </c:dPt>
          <c:dPt>
            <c:idx val="2"/>
            <c:invertIfNegative val="0"/>
            <c:bubble3D val="0"/>
            <c:spPr>
              <a:solidFill>
                <a:schemeClr val="accent1"/>
              </a:solidFill>
              <a:ln>
                <a:noFill/>
              </a:ln>
              <a:effectLst/>
            </c:spPr>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'[MP-SAT与默乐产品.xls]Sheet2'!$K$8:$K$10</c:f>
              <c:strCache>
                <c:ptCount val="3"/>
                <c:pt idx="0">
                  <c:v>MP-SAT</c:v>
                </c:pt>
                <c:pt idx="1">
                  <c:v>MP-PCR</c:v>
                </c:pt>
                <c:pt idx="2">
                  <c:v>MP-IgM</c:v>
                </c:pt>
              </c:strCache>
            </c:strRef>
          </c:cat>
          <c:val>
            <c:numRef>
              <c:f>'[MP-SAT与默乐产品.xls]Sheet2'!$L$8:$L$10</c:f>
              <c:numCache>
                <c:formatCode>0.00%</c:formatCode>
                <c:ptCount val="3"/>
                <c:pt idx="0">
                  <c:v>0.16500000000000001</c:v>
                </c:pt>
                <c:pt idx="1">
                  <c:v>0.156</c:v>
                </c:pt>
                <c:pt idx="2">
                  <c:v>0.127</c:v>
                </c:pt>
              </c:numCache>
            </c:numRef>
          </c:val>
        </c:ser>
        <c:dLbls>
          <c:showLegendKey val="0"/>
          <c:showVal val="1"/>
          <c:showCatName val="0"/>
          <c:showSerName val="0"/>
          <c:showPercent val="0"/>
          <c:showBubbleSize val="0"/>
        </c:dLbls>
        <c:gapWidth val="219"/>
        <c:overlap val="-27"/>
        <c:axId val="377624064"/>
        <c:axId val="377632256"/>
      </c:barChart>
      <c:catAx>
        <c:axId val="37762406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endParaRPr lang="zh-CN"/>
          </a:p>
        </c:txPr>
        <c:crossAx val="377632256"/>
        <c:crosses val="autoZero"/>
        <c:auto val="1"/>
        <c:lblAlgn val="ctr"/>
        <c:lblOffset val="100"/>
        <c:noMultiLvlLbl val="0"/>
      </c:catAx>
      <c:valAx>
        <c:axId val="37763225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endParaRPr lang="zh-CN"/>
          </a:p>
        </c:txPr>
        <c:crossAx val="377624064"/>
        <c:crosses val="autoZero"/>
        <c:crossBetween val="between"/>
      </c:valAx>
      <c:spPr>
        <a:noFill/>
        <a:ln>
          <a:no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endParaRPr lang="zh-CN"/>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2B43F1-8F24-452A-AC4E-5AD23A87F15D}" type="datetimeFigureOut">
              <a:rPr lang="zh-CN" altLang="en-US" smtClean="0"/>
              <a:t>2019/2/2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7CAE41-2BC8-4601-B518-1331124F59D1}" type="slidenum">
              <a:rPr lang="zh-CN" altLang="en-US" smtClean="0"/>
              <a:t>‹#›</a:t>
            </a:fld>
            <a:endParaRPr lang="zh-CN" altLang="en-US"/>
          </a:p>
        </p:txBody>
      </p:sp>
    </p:spTree>
    <p:extLst>
      <p:ext uri="{BB962C8B-B14F-4D97-AF65-F5344CB8AC3E}">
        <p14:creationId xmlns:p14="http://schemas.microsoft.com/office/powerpoint/2010/main" val="3449837902"/>
      </p:ext>
    </p:extLst>
  </p:cSld>
  <p:clrMap bg1="lt1" tx1="dk1" bg2="lt2" tx2="dk2" accent1="accent1" accent2="accent2" accent3="accent3" accent4="accent4" accent5="accent5" accent6="accent6" hlink="hlink" folHlink="folHlink"/>
  <p:notesStyle>
    <a:lvl1pPr marL="0" algn="l" defTabSz="1377950" rtl="0" eaLnBrk="1" latinLnBrk="0" hangingPunct="1">
      <a:defRPr sz="1800" kern="1200">
        <a:solidFill>
          <a:schemeClr val="tx1"/>
        </a:solidFill>
        <a:latin typeface="+mn-lt"/>
        <a:ea typeface="+mn-ea"/>
        <a:cs typeface="+mn-cs"/>
      </a:defRPr>
    </a:lvl1pPr>
    <a:lvl2pPr marL="688975" algn="l" defTabSz="1377950" rtl="0" eaLnBrk="1" latinLnBrk="0" hangingPunct="1">
      <a:defRPr sz="1800" kern="1200">
        <a:solidFill>
          <a:schemeClr val="tx1"/>
        </a:solidFill>
        <a:latin typeface="+mn-lt"/>
        <a:ea typeface="+mn-ea"/>
        <a:cs typeface="+mn-cs"/>
      </a:defRPr>
    </a:lvl2pPr>
    <a:lvl3pPr marL="1377950" algn="l" defTabSz="1377950" rtl="0" eaLnBrk="1" latinLnBrk="0" hangingPunct="1">
      <a:defRPr sz="1800" kern="1200">
        <a:solidFill>
          <a:schemeClr val="tx1"/>
        </a:solidFill>
        <a:latin typeface="+mn-lt"/>
        <a:ea typeface="+mn-ea"/>
        <a:cs typeface="+mn-cs"/>
      </a:defRPr>
    </a:lvl3pPr>
    <a:lvl4pPr marL="2066925" algn="l" defTabSz="1377950" rtl="0" eaLnBrk="1" latinLnBrk="0" hangingPunct="1">
      <a:defRPr sz="1800" kern="1200">
        <a:solidFill>
          <a:schemeClr val="tx1"/>
        </a:solidFill>
        <a:latin typeface="+mn-lt"/>
        <a:ea typeface="+mn-ea"/>
        <a:cs typeface="+mn-cs"/>
      </a:defRPr>
    </a:lvl4pPr>
    <a:lvl5pPr marL="2755900" algn="l" defTabSz="1377950" rtl="0" eaLnBrk="1" latinLnBrk="0" hangingPunct="1">
      <a:defRPr sz="1800" kern="1200">
        <a:solidFill>
          <a:schemeClr val="tx1"/>
        </a:solidFill>
        <a:latin typeface="+mn-lt"/>
        <a:ea typeface="+mn-ea"/>
        <a:cs typeface="+mn-cs"/>
      </a:defRPr>
    </a:lvl5pPr>
    <a:lvl6pPr marL="3445510" algn="l" defTabSz="1377950" rtl="0" eaLnBrk="1" latinLnBrk="0" hangingPunct="1">
      <a:defRPr sz="1800" kern="1200">
        <a:solidFill>
          <a:schemeClr val="tx1"/>
        </a:solidFill>
        <a:latin typeface="+mn-lt"/>
        <a:ea typeface="+mn-ea"/>
        <a:cs typeface="+mn-cs"/>
      </a:defRPr>
    </a:lvl6pPr>
    <a:lvl7pPr marL="4134485" algn="l" defTabSz="1377950" rtl="0" eaLnBrk="1" latinLnBrk="0" hangingPunct="1">
      <a:defRPr sz="1800" kern="1200">
        <a:solidFill>
          <a:schemeClr val="tx1"/>
        </a:solidFill>
        <a:latin typeface="+mn-lt"/>
        <a:ea typeface="+mn-ea"/>
        <a:cs typeface="+mn-cs"/>
      </a:defRPr>
    </a:lvl7pPr>
    <a:lvl8pPr marL="4823460" algn="l" defTabSz="1377950" rtl="0" eaLnBrk="1" latinLnBrk="0" hangingPunct="1">
      <a:defRPr sz="1800" kern="1200">
        <a:solidFill>
          <a:schemeClr val="tx1"/>
        </a:solidFill>
        <a:latin typeface="+mn-lt"/>
        <a:ea typeface="+mn-ea"/>
        <a:cs typeface="+mn-cs"/>
      </a:defRPr>
    </a:lvl8pPr>
    <a:lvl9pPr marL="5512435" algn="l" defTabSz="137795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pPr/>
              <a:t>2</a:t>
            </a:fld>
            <a:endParaRPr lang="zh-CN" altLang="en-US"/>
          </a:p>
        </p:txBody>
      </p:sp>
    </p:spTree>
    <p:extLst>
      <p:ext uri="{BB962C8B-B14F-4D97-AF65-F5344CB8AC3E}">
        <p14:creationId xmlns:p14="http://schemas.microsoft.com/office/powerpoint/2010/main" val="4078530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z="1800" smtClean="0"/>
          </a:p>
        </p:txBody>
      </p:sp>
      <p:sp>
        <p:nvSpPr>
          <p:cNvPr id="1146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fld id="{59501EC5-337E-4BAB-AD4F-21521790AC0D}" type="slidenum">
              <a:rPr lang="zh-CN" altLang="en-US"/>
              <a:pPr/>
              <a:t>18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a:t>
            </a:r>
          </a:p>
          <a:p>
            <a:r>
              <a:rPr lang="zh-CN" altLang="en-US" dirty="0" smtClean="0"/>
              <a:t>具体来看下</a:t>
            </a:r>
            <a:r>
              <a:rPr lang="en-US" altLang="zh-CN" dirty="0" smtClean="0"/>
              <a:t>TB-SAT</a:t>
            </a:r>
            <a:r>
              <a:rPr lang="zh-CN" altLang="en-US" dirty="0" smtClean="0"/>
              <a:t>和别的方法的比较，报告时间</a:t>
            </a:r>
            <a:r>
              <a:rPr lang="en-US" altLang="zh-CN" dirty="0" smtClean="0"/>
              <a:t>RNA</a:t>
            </a:r>
            <a:r>
              <a:rPr lang="zh-CN" altLang="en-US" baseline="0" dirty="0" smtClean="0"/>
              <a:t>检测是现在用时最短的，整个实验室操作只需要</a:t>
            </a:r>
            <a:r>
              <a:rPr lang="en-US" altLang="zh-CN" baseline="0" dirty="0" smtClean="0"/>
              <a:t>2</a:t>
            </a:r>
            <a:r>
              <a:rPr lang="zh-CN" altLang="en-US" baseline="0" dirty="0" smtClean="0"/>
              <a:t>小时。</a:t>
            </a:r>
            <a:r>
              <a:rPr lang="zh-CN" altLang="en-US" dirty="0" smtClean="0"/>
              <a:t>区分</a:t>
            </a:r>
            <a:r>
              <a:rPr lang="en-US" altLang="zh-CN" dirty="0" smtClean="0"/>
              <a:t>NTM</a:t>
            </a:r>
            <a:r>
              <a:rPr lang="zh-CN" altLang="en-US" dirty="0" smtClean="0"/>
              <a:t>方面，涂片培养</a:t>
            </a:r>
            <a:r>
              <a:rPr lang="en-US" altLang="zh-CN" dirty="0" smtClean="0"/>
              <a:t>T-Spot</a:t>
            </a:r>
            <a:r>
              <a:rPr lang="zh-CN" altLang="en-US" dirty="0" smtClean="0"/>
              <a:t>都无法区分，除了</a:t>
            </a:r>
            <a:r>
              <a:rPr lang="en-US" altLang="zh-CN" dirty="0" smtClean="0"/>
              <a:t>DNA</a:t>
            </a:r>
            <a:r>
              <a:rPr lang="zh-CN" altLang="en-US" dirty="0" smtClean="0"/>
              <a:t>可以部分区分，能做到最大程度区分就只有</a:t>
            </a:r>
            <a:r>
              <a:rPr lang="en-US" altLang="zh-CN" dirty="0" smtClean="0"/>
              <a:t>RNA</a:t>
            </a:r>
            <a:r>
              <a:rPr lang="zh-CN" altLang="en-US" dirty="0" smtClean="0"/>
              <a:t>检测。在活菌检测方面，除了</a:t>
            </a:r>
            <a:r>
              <a:rPr lang="en-US" altLang="zh-CN" dirty="0" smtClean="0"/>
              <a:t>RNA</a:t>
            </a:r>
            <a:r>
              <a:rPr lang="zh-CN" altLang="en-US" dirty="0" smtClean="0"/>
              <a:t>还有培养，但培养的时间实在是太长</a:t>
            </a:r>
            <a:r>
              <a:rPr lang="zh-CN" altLang="en-US" baseline="0" dirty="0" smtClean="0"/>
              <a:t>了。所以通过比较，我们可以看到</a:t>
            </a:r>
            <a:r>
              <a:rPr lang="en-US" altLang="zh-CN" baseline="0" dirty="0" smtClean="0"/>
              <a:t>RNA</a:t>
            </a:r>
            <a:r>
              <a:rPr lang="zh-CN" altLang="en-US" baseline="0" dirty="0" smtClean="0"/>
              <a:t>和其他的方法比，有着无可比拟的优势。</a:t>
            </a:r>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20</a:t>
            </a:fld>
            <a:endParaRPr lang="zh-CN" altLang="en-US"/>
          </a:p>
        </p:txBody>
      </p:sp>
    </p:spTree>
    <p:extLst>
      <p:ext uri="{BB962C8B-B14F-4D97-AF65-F5344CB8AC3E}">
        <p14:creationId xmlns:p14="http://schemas.microsoft.com/office/powerpoint/2010/main" val="3391162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1 2 3</a:t>
            </a:r>
          </a:p>
          <a:p>
            <a:r>
              <a:rPr lang="zh-CN" altLang="en-US" dirty="0" smtClean="0"/>
              <a:t>根据前面的数据，国家发布了新的</a:t>
            </a:r>
            <a:r>
              <a:rPr lang="en-US" altLang="zh-CN" dirty="0" smtClean="0"/>
              <a:t>《</a:t>
            </a:r>
            <a:r>
              <a:rPr lang="zh-CN" altLang="en-US" dirty="0" smtClean="0"/>
              <a:t>肺结核诊断</a:t>
            </a:r>
            <a:r>
              <a:rPr lang="en-US" altLang="zh-CN" dirty="0" smtClean="0"/>
              <a:t>》</a:t>
            </a:r>
            <a:r>
              <a:rPr lang="zh-CN" altLang="en-US" dirty="0" smtClean="0"/>
              <a:t>标准中。在其中增加了肺结核分枝杆菌的分子检测。结核确诊病例由具有细菌学阳性结果，改为具有病原学阳性结果（包括：细菌学及分子生物学检查结果）或具有病理学阳性结果。 分子检测方法通过这么多年的临床应用，它的检测结果的准确性已经得到证实。分子方法学已具备了替代传统方法的条件。</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21</a:t>
            </a:fld>
            <a:endParaRPr lang="zh-CN" altLang="en-US"/>
          </a:p>
        </p:txBody>
      </p:sp>
    </p:spTree>
    <p:extLst>
      <p:ext uri="{BB962C8B-B14F-4D97-AF65-F5344CB8AC3E}">
        <p14:creationId xmlns:p14="http://schemas.microsoft.com/office/powerpoint/2010/main" val="54635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1 2 3</a:t>
            </a:r>
          </a:p>
          <a:p>
            <a:pPr marL="0" marR="0" lvl="0" indent="0" algn="l" defTabSz="1377950" rtl="0" eaLnBrk="1" fontAlgn="auto" latinLnBrk="0" hangingPunct="1">
              <a:lnSpc>
                <a:spcPct val="100000"/>
              </a:lnSpc>
              <a:spcBef>
                <a:spcPts val="0"/>
              </a:spcBef>
              <a:spcAft>
                <a:spcPts val="0"/>
              </a:spcAft>
              <a:buClrTx/>
              <a:buSzTx/>
              <a:buFontTx/>
              <a:buNone/>
              <a:tabLst/>
              <a:defRPr/>
            </a:pPr>
            <a:r>
              <a:rPr lang="zh-CN" altLang="en-US" dirty="0" smtClean="0"/>
              <a:t>那么中国对</a:t>
            </a:r>
            <a:r>
              <a:rPr lang="en-US" altLang="zh-CN" dirty="0" smtClean="0"/>
              <a:t>RNA</a:t>
            </a:r>
            <a:r>
              <a:rPr lang="zh-CN" altLang="en-US" dirty="0" smtClean="0"/>
              <a:t>的认识呢？有一份中国防痨协会专家研讨共识，专家成员是全国结核病诊断方面的专家，并通过国家疾控中心国家参比实验室和地方多方的大样本量的而得出的实验结果，一致认为：</a:t>
            </a:r>
            <a:r>
              <a:rPr lang="en-US" altLang="zh-CN" dirty="0" smtClean="0"/>
              <a:t>RNA</a:t>
            </a:r>
            <a:r>
              <a:rPr lang="zh-CN" altLang="en-US" dirty="0" smtClean="0"/>
              <a:t>恒温扩增法（</a:t>
            </a:r>
            <a:r>
              <a:rPr lang="en-US" altLang="zh-CN" dirty="0" smtClean="0"/>
              <a:t>SAT</a:t>
            </a:r>
            <a:r>
              <a:rPr lang="zh-CN" altLang="en-US" dirty="0" smtClean="0"/>
              <a:t>）敏感性好，特异性高，操作简便，可区分死菌活菌。这也是国内唯一一个对于结核杆菌分子诊断的专家共识！</a:t>
            </a:r>
          </a:p>
        </p:txBody>
      </p:sp>
      <p:sp>
        <p:nvSpPr>
          <p:cNvPr id="4" name="灯片编号占位符 3"/>
          <p:cNvSpPr>
            <a:spLocks noGrp="1"/>
          </p:cNvSpPr>
          <p:nvPr>
            <p:ph type="sldNum" sz="quarter" idx="10"/>
          </p:nvPr>
        </p:nvSpPr>
        <p:spPr/>
        <p:txBody>
          <a:bodyPr/>
          <a:lstStyle/>
          <a:p>
            <a:fld id="{7E7CAE41-2BC8-4601-B518-1331124F59D1}" type="slidenum">
              <a:rPr lang="zh-CN" altLang="en-US" smtClean="0"/>
              <a:t>22</a:t>
            </a:fld>
            <a:endParaRPr lang="zh-CN" altLang="en-US"/>
          </a:p>
        </p:txBody>
      </p:sp>
    </p:spTree>
    <p:extLst>
      <p:ext uri="{BB962C8B-B14F-4D97-AF65-F5344CB8AC3E}">
        <p14:creationId xmlns:p14="http://schemas.microsoft.com/office/powerpoint/2010/main" val="2212244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dirty="0" smtClean="0"/>
              <a:t>1 3</a:t>
            </a:r>
          </a:p>
          <a:p>
            <a:pPr eaLnBrk="1" hangingPunct="1">
              <a:spcBef>
                <a:spcPct val="0"/>
              </a:spcBef>
            </a:pPr>
            <a:r>
              <a:rPr lang="zh-CN" altLang="en-US" dirty="0" smtClean="0"/>
              <a:t>这是发表在</a:t>
            </a:r>
            <a:r>
              <a:rPr lang="en-US" altLang="zh-CN" dirty="0" smtClean="0"/>
              <a:t>《</a:t>
            </a:r>
            <a:r>
              <a:rPr lang="zh-CN" altLang="en-US" dirty="0" smtClean="0"/>
              <a:t>中华检验医学杂志</a:t>
            </a:r>
            <a:r>
              <a:rPr lang="en-US" altLang="zh-CN" dirty="0" smtClean="0"/>
              <a:t>》</a:t>
            </a:r>
            <a:r>
              <a:rPr lang="zh-CN" altLang="en-US" dirty="0" smtClean="0"/>
              <a:t>上的一篇文献，比较了</a:t>
            </a:r>
            <a:r>
              <a:rPr lang="en-US" altLang="zh-CN" dirty="0" smtClean="0"/>
              <a:t>223</a:t>
            </a:r>
            <a:r>
              <a:rPr lang="zh-CN" altLang="en-US" dirty="0" smtClean="0"/>
              <a:t>例肺结核病人的痰液样本阳性检出率。与目前常规的涂片、液体培养、固体培养等方法进行对比，</a:t>
            </a:r>
            <a:r>
              <a:rPr lang="en-US" altLang="zh-CN" dirty="0" smtClean="0"/>
              <a:t>TB-SAT</a:t>
            </a:r>
            <a:r>
              <a:rPr lang="zh-CN" altLang="en-US" dirty="0" smtClean="0"/>
              <a:t>阳性检出率明显是最高的，达到了</a:t>
            </a:r>
            <a:r>
              <a:rPr lang="en-US" altLang="zh-CN" dirty="0" smtClean="0"/>
              <a:t>56.5%</a:t>
            </a:r>
            <a:r>
              <a:rPr lang="zh-CN" altLang="en-US" dirty="0" smtClean="0"/>
              <a:t>。</a:t>
            </a:r>
          </a:p>
        </p:txBody>
      </p:sp>
      <p:sp>
        <p:nvSpPr>
          <p:cNvPr id="860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C8BF32EA-9C08-4B58-8851-C832ABB84C1B}" type="slidenum">
              <a:rPr lang="zh-CN" altLang="en-US" smtClean="0"/>
              <a:pPr>
                <a:spcBef>
                  <a:spcPct val="0"/>
                </a:spcBef>
                <a:buFontTx/>
                <a:buNone/>
              </a:pPr>
              <a:t>23</a:t>
            </a:fld>
            <a:endParaRPr lang="zh-CN" altLang="en-US" smtClean="0"/>
          </a:p>
        </p:txBody>
      </p:sp>
    </p:spTree>
    <p:extLst>
      <p:ext uri="{BB962C8B-B14F-4D97-AF65-F5344CB8AC3E}">
        <p14:creationId xmlns:p14="http://schemas.microsoft.com/office/powerpoint/2010/main" val="1731599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zh-CN" dirty="0" smtClean="0"/>
              <a:t>2</a:t>
            </a:r>
          </a:p>
          <a:p>
            <a:pPr eaLnBrk="1" hangingPunct="1">
              <a:spcBef>
                <a:spcPct val="0"/>
              </a:spcBef>
            </a:pPr>
            <a:r>
              <a:rPr lang="zh-CN" altLang="en-US" dirty="0" smtClean="0"/>
              <a:t>对于肺结核患者的发现，实验室早期发现难度在于涂片检出率很低，上海肺科医院对</a:t>
            </a:r>
            <a:r>
              <a:rPr lang="en-US" altLang="zh-CN" dirty="0" smtClean="0"/>
              <a:t>253</a:t>
            </a:r>
            <a:r>
              <a:rPr lang="zh-CN" altLang="en-US" dirty="0" smtClean="0"/>
              <a:t>例临床确诊而涂片结果是阴性的肺结核病人，用</a:t>
            </a:r>
            <a:r>
              <a:rPr lang="en-US" altLang="zh-CN" dirty="0" smtClean="0"/>
              <a:t>TB-SAT</a:t>
            </a:r>
            <a:r>
              <a:rPr lang="zh-CN" altLang="en-US" dirty="0" smtClean="0"/>
              <a:t>和</a:t>
            </a:r>
            <a:r>
              <a:rPr lang="en-US" altLang="zh-CN" dirty="0" smtClean="0"/>
              <a:t>960</a:t>
            </a:r>
            <a:r>
              <a:rPr lang="zh-CN" altLang="en-US" dirty="0" smtClean="0"/>
              <a:t>培养（液体培养）作了对比研究。结果发现</a:t>
            </a:r>
            <a:r>
              <a:rPr lang="en-US" altLang="zh-CN" dirty="0" smtClean="0"/>
              <a:t>TB-SAT</a:t>
            </a:r>
            <a:r>
              <a:rPr lang="zh-CN" altLang="en-US" dirty="0" smtClean="0"/>
              <a:t>在涂阴肺结核患者中的检测灵敏度达到</a:t>
            </a:r>
            <a:r>
              <a:rPr lang="en-US" altLang="zh-CN" dirty="0" smtClean="0"/>
              <a:t>39.2%</a:t>
            </a:r>
            <a:r>
              <a:rPr lang="zh-CN" altLang="en-US" dirty="0" smtClean="0"/>
              <a:t>，远高出</a:t>
            </a:r>
            <a:r>
              <a:rPr lang="en-US" altLang="zh-CN" dirty="0" smtClean="0"/>
              <a:t>960</a:t>
            </a:r>
            <a:r>
              <a:rPr lang="zh-CN" altLang="en-US" dirty="0" smtClean="0"/>
              <a:t>的灵敏度。以此说明</a:t>
            </a:r>
            <a:r>
              <a:rPr lang="en-US" altLang="zh-CN" dirty="0" smtClean="0"/>
              <a:t>TB-SAT</a:t>
            </a:r>
            <a:r>
              <a:rPr lang="zh-CN" altLang="en-US" dirty="0" smtClean="0"/>
              <a:t>还可以大幅提高涂阴肺结核患者的发现。</a:t>
            </a:r>
          </a:p>
        </p:txBody>
      </p:sp>
      <p:sp>
        <p:nvSpPr>
          <p:cNvPr id="880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buFontTx/>
              <a:buNone/>
            </a:pPr>
            <a:fld id="{B23252FF-4F68-4A27-9AD7-EA2669E51D94}" type="slidenum">
              <a:rPr lang="zh-CN" altLang="en-US" smtClean="0"/>
              <a:pPr>
                <a:spcBef>
                  <a:spcPct val="0"/>
                </a:spcBef>
                <a:buFontTx/>
                <a:buNone/>
              </a:pPr>
              <a:t>24</a:t>
            </a:fld>
            <a:endParaRPr lang="zh-CN" altLang="en-US" smtClean="0"/>
          </a:p>
        </p:txBody>
      </p:sp>
    </p:spTree>
    <p:extLst>
      <p:ext uri="{BB962C8B-B14F-4D97-AF65-F5344CB8AC3E}">
        <p14:creationId xmlns:p14="http://schemas.microsoft.com/office/powerpoint/2010/main" val="2137442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dirty="0" smtClean="0"/>
              <a:t>2</a:t>
            </a:r>
          </a:p>
          <a:p>
            <a:r>
              <a:rPr lang="zh-CN" altLang="en-US" dirty="0" smtClean="0"/>
              <a:t>我们再来看一下这个数据，可以更好的看出</a:t>
            </a:r>
            <a:r>
              <a:rPr lang="en-US" altLang="zh-CN" dirty="0" smtClean="0"/>
              <a:t>SAT</a:t>
            </a:r>
            <a:r>
              <a:rPr lang="zh-CN" altLang="en-US" dirty="0" smtClean="0"/>
              <a:t>的特异性。这是上海肺科医院做的，对</a:t>
            </a:r>
            <a:r>
              <a:rPr lang="en-US" altLang="zh-CN" dirty="0" smtClean="0"/>
              <a:t>125</a:t>
            </a:r>
            <a:r>
              <a:rPr lang="zh-CN" altLang="en-US" dirty="0" smtClean="0"/>
              <a:t>例患者的样本同时进行与</a:t>
            </a:r>
            <a:r>
              <a:rPr lang="en-US" altLang="zh-CN" dirty="0" smtClean="0"/>
              <a:t>PCR</a:t>
            </a:r>
            <a:r>
              <a:rPr lang="zh-CN" altLang="en-US" dirty="0" smtClean="0"/>
              <a:t>、快陪、慢培以及涂片的对比。看第一排阳性率的数据，好像</a:t>
            </a:r>
            <a:r>
              <a:rPr lang="en-US" altLang="zh-CN" dirty="0" smtClean="0"/>
              <a:t>SAT</a:t>
            </a:r>
            <a:r>
              <a:rPr lang="zh-CN" altLang="en-US" dirty="0" smtClean="0"/>
              <a:t>并不高只有</a:t>
            </a:r>
            <a:r>
              <a:rPr lang="en-US" altLang="zh-CN" dirty="0" smtClean="0"/>
              <a:t>28%</a:t>
            </a:r>
            <a:r>
              <a:rPr lang="zh-CN" altLang="en-US" dirty="0" smtClean="0"/>
              <a:t>。不仅低于</a:t>
            </a:r>
            <a:r>
              <a:rPr lang="en-US" altLang="zh-CN" dirty="0" smtClean="0"/>
              <a:t>PCR</a:t>
            </a:r>
            <a:r>
              <a:rPr lang="zh-CN" altLang="en-US" dirty="0" smtClean="0"/>
              <a:t>（</a:t>
            </a:r>
            <a:r>
              <a:rPr lang="en-US" altLang="zh-CN" dirty="0" smtClean="0"/>
              <a:t>DNA</a:t>
            </a:r>
            <a:r>
              <a:rPr lang="zh-CN" altLang="en-US" dirty="0" smtClean="0"/>
              <a:t>）还低于快培。可再来看第二排的数据，其中</a:t>
            </a:r>
            <a:r>
              <a:rPr lang="en-US" altLang="zh-CN" dirty="0" smtClean="0"/>
              <a:t>SAT</a:t>
            </a:r>
            <a:r>
              <a:rPr lang="zh-CN" altLang="en-US" dirty="0" smtClean="0"/>
              <a:t>的</a:t>
            </a:r>
            <a:r>
              <a:rPr lang="en-US" altLang="zh-CN" dirty="0" smtClean="0"/>
              <a:t>NTM</a:t>
            </a:r>
            <a:r>
              <a:rPr lang="zh-CN" altLang="en-US" dirty="0" smtClean="0"/>
              <a:t>占阳性样本比率为</a:t>
            </a:r>
            <a:r>
              <a:rPr lang="en-US" altLang="zh-CN" dirty="0" smtClean="0"/>
              <a:t>0</a:t>
            </a:r>
            <a:r>
              <a:rPr lang="zh-CN" altLang="en-US" dirty="0" smtClean="0"/>
              <a:t>，而其他都有</a:t>
            </a:r>
            <a:r>
              <a:rPr lang="en-US" altLang="zh-CN" dirty="0" smtClean="0"/>
              <a:t>NTM</a:t>
            </a:r>
            <a:r>
              <a:rPr lang="zh-CN" altLang="en-US" dirty="0" smtClean="0"/>
              <a:t>的假阳性检出。</a:t>
            </a:r>
            <a:r>
              <a:rPr lang="en-US" altLang="zh-CN" dirty="0" smtClean="0"/>
              <a:t>PCR(DNA</a:t>
            </a:r>
            <a:r>
              <a:rPr lang="zh-CN" altLang="en-US" dirty="0" smtClean="0"/>
              <a:t>）有</a:t>
            </a:r>
            <a:r>
              <a:rPr lang="en-US" altLang="zh-CN" dirty="0" smtClean="0"/>
              <a:t>7.14%</a:t>
            </a:r>
            <a:r>
              <a:rPr lang="zh-CN" altLang="en-US" dirty="0" smtClean="0"/>
              <a:t>，快培有</a:t>
            </a:r>
            <a:r>
              <a:rPr lang="en-US" altLang="zh-CN" dirty="0" smtClean="0"/>
              <a:t>18.42%......</a:t>
            </a:r>
            <a:r>
              <a:rPr lang="zh-CN" altLang="en-US" dirty="0" smtClean="0"/>
              <a:t>如果去除掉这些假阳性的检测样本，</a:t>
            </a:r>
            <a:r>
              <a:rPr lang="en-US" altLang="zh-CN" dirty="0" smtClean="0"/>
              <a:t>SAT</a:t>
            </a:r>
            <a:r>
              <a:rPr lang="zh-CN" altLang="en-US" dirty="0" smtClean="0"/>
              <a:t>依然是最高的，而且没有假阳性。所以，</a:t>
            </a:r>
            <a:r>
              <a:rPr lang="en-US" altLang="zh-CN" dirty="0" smtClean="0"/>
              <a:t>TB-SAT</a:t>
            </a:r>
            <a:r>
              <a:rPr lang="en-US" altLang="zh-CN" baseline="0" dirty="0" smtClean="0"/>
              <a:t> </a:t>
            </a:r>
            <a:r>
              <a:rPr lang="zh-CN" altLang="en-US" baseline="0" dirty="0" smtClean="0"/>
              <a:t>不仅提高阳性率，还提高了真阳性的检出率。</a:t>
            </a:r>
            <a:endParaRPr lang="zh-CN" altLang="en-US" dirty="0" smtClean="0"/>
          </a:p>
        </p:txBody>
      </p:sp>
      <p:sp>
        <p:nvSpPr>
          <p:cNvPr id="942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2656321-217B-4543-95BA-1D047AC008D3}" type="slidenum">
              <a:rPr lang="zh-CN" altLang="en-US" smtClean="0">
                <a:latin typeface="Calibri" panose="020F0502020204030204" pitchFamily="34" charset="0"/>
              </a:rPr>
              <a:pPr/>
              <a:t>25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8453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377950" rtl="0" eaLnBrk="1" fontAlgn="auto" latinLnBrk="0" hangingPunct="1">
              <a:lnSpc>
                <a:spcPct val="100000"/>
              </a:lnSpc>
              <a:spcBef>
                <a:spcPts val="0"/>
              </a:spcBef>
              <a:spcAft>
                <a:spcPts val="0"/>
              </a:spcAft>
              <a:buClrTx/>
              <a:buSzTx/>
              <a:buFontTx/>
              <a:buNone/>
              <a:tabLst/>
              <a:defRPr/>
            </a:pPr>
            <a:r>
              <a:rPr lang="zh-CN" altLang="zh-CN" sz="1800" kern="1200" dirty="0">
                <a:solidFill>
                  <a:schemeClr val="tx1"/>
                </a:solidFill>
                <a:effectLst/>
                <a:latin typeface="+mn-lt"/>
                <a:ea typeface="+mn-ea"/>
                <a:cs typeface="+mn-cs"/>
              </a:rPr>
              <a:t>目前，</a:t>
            </a:r>
            <a:r>
              <a:rPr lang="en-US" altLang="zh-CN" sz="1800" kern="1200" dirty="0" smtClean="0">
                <a:solidFill>
                  <a:schemeClr val="tx1"/>
                </a:solidFill>
                <a:effectLst/>
                <a:latin typeface="+mn-lt"/>
                <a:ea typeface="+mn-ea"/>
                <a:cs typeface="+mn-cs"/>
              </a:rPr>
              <a:t>MP</a:t>
            </a:r>
            <a:r>
              <a:rPr lang="zh-CN" altLang="en-US" sz="1800" kern="1200" dirty="0" smtClean="0">
                <a:solidFill>
                  <a:schemeClr val="tx1"/>
                </a:solidFill>
                <a:effectLst/>
                <a:latin typeface="+mn-lt"/>
                <a:ea typeface="+mn-ea"/>
                <a:cs typeface="+mn-cs"/>
              </a:rPr>
              <a:t>的诊断主要通过临床症状，影像学、</a:t>
            </a:r>
            <a:r>
              <a:rPr lang="zh-CN" altLang="zh-CN" sz="1800" kern="1200" dirty="0" smtClean="0">
                <a:solidFill>
                  <a:schemeClr val="tx1"/>
                </a:solidFill>
                <a:effectLst/>
                <a:latin typeface="+mn-lt"/>
                <a:ea typeface="+mn-ea"/>
                <a:cs typeface="+mn-cs"/>
              </a:rPr>
              <a:t>培养，</a:t>
            </a:r>
            <a:r>
              <a:rPr lang="zh-CN" altLang="zh-CN" sz="1800" kern="1200" dirty="0">
                <a:solidFill>
                  <a:schemeClr val="tx1"/>
                </a:solidFill>
                <a:effectLst/>
                <a:latin typeface="+mn-lt"/>
                <a:ea typeface="+mn-ea"/>
                <a:cs typeface="+mn-cs"/>
              </a:rPr>
              <a:t>血清学检测及分子诊断技术</a:t>
            </a:r>
            <a:r>
              <a:rPr lang="zh-CN" altLang="zh-CN" sz="1800" kern="1200" dirty="0" smtClean="0">
                <a:solidFill>
                  <a:schemeClr val="tx1"/>
                </a:solidFill>
                <a:effectLst/>
                <a:latin typeface="+mn-lt"/>
                <a:ea typeface="+mn-ea"/>
                <a:cs typeface="+mn-cs"/>
              </a:rPr>
              <a:t>。</a:t>
            </a:r>
            <a:r>
              <a:rPr lang="zh-CN" altLang="en-US" sz="1800" kern="1200" dirty="0" smtClean="0">
                <a:solidFill>
                  <a:schemeClr val="tx1"/>
                </a:solidFill>
                <a:effectLst/>
                <a:latin typeface="+mn-lt"/>
                <a:ea typeface="+mn-ea"/>
                <a:cs typeface="+mn-cs"/>
              </a:rPr>
              <a:t>由于</a:t>
            </a:r>
            <a:r>
              <a:rPr lang="en-US" altLang="zh-CN" sz="1800" kern="1200" dirty="0" smtClean="0">
                <a:solidFill>
                  <a:schemeClr val="tx1"/>
                </a:solidFill>
                <a:effectLst/>
                <a:latin typeface="+mn-lt"/>
                <a:ea typeface="+mn-ea"/>
                <a:cs typeface="+mn-cs"/>
              </a:rPr>
              <a:t>MP</a:t>
            </a:r>
            <a:r>
              <a:rPr lang="zh-CN" altLang="en-US" sz="1800" kern="1200" dirty="0" smtClean="0">
                <a:solidFill>
                  <a:schemeClr val="tx1"/>
                </a:solidFill>
                <a:effectLst/>
                <a:latin typeface="+mn-lt"/>
                <a:ea typeface="+mn-ea"/>
                <a:cs typeface="+mn-cs"/>
              </a:rPr>
              <a:t>感染的临床症状没有特异性，因此通过临床症状很难区分。影像学表现也呈现多样性。</a:t>
            </a:r>
            <a:r>
              <a:rPr lang="zh-CN" altLang="zh-CN" sz="1800" kern="1200" dirty="0" smtClean="0">
                <a:solidFill>
                  <a:schemeClr val="tx1"/>
                </a:solidFill>
                <a:effectLst/>
                <a:latin typeface="+mn-lt"/>
                <a:ea typeface="+mn-ea"/>
                <a:cs typeface="+mn-cs"/>
              </a:rPr>
              <a:t>培养</a:t>
            </a:r>
            <a:r>
              <a:rPr lang="zh-CN" altLang="zh-CN" sz="1800" kern="1200" dirty="0">
                <a:solidFill>
                  <a:schemeClr val="tx1"/>
                </a:solidFill>
                <a:effectLst/>
                <a:latin typeface="+mn-lt"/>
                <a:ea typeface="+mn-ea"/>
                <a:cs typeface="+mn-cs"/>
              </a:rPr>
              <a:t>法</a:t>
            </a:r>
            <a:r>
              <a:rPr lang="zh-CN" altLang="zh-CN" sz="1800" kern="1200" dirty="0" smtClean="0">
                <a:solidFill>
                  <a:schemeClr val="tx1"/>
                </a:solidFill>
                <a:effectLst/>
                <a:latin typeface="+mn-lt"/>
                <a:ea typeface="+mn-ea"/>
                <a:cs typeface="+mn-cs"/>
              </a:rPr>
              <a:t>是金</a:t>
            </a:r>
            <a:r>
              <a:rPr lang="zh-CN" altLang="zh-CN" sz="1800" kern="1200" dirty="0">
                <a:solidFill>
                  <a:schemeClr val="tx1"/>
                </a:solidFill>
                <a:effectLst/>
                <a:latin typeface="+mn-lt"/>
                <a:ea typeface="+mn-ea"/>
                <a:cs typeface="+mn-cs"/>
              </a:rPr>
              <a:t>标准，但是</a:t>
            </a:r>
            <a:r>
              <a:rPr lang="zh-CN" altLang="zh-CN" sz="1800" kern="1200" dirty="0" smtClean="0">
                <a:solidFill>
                  <a:schemeClr val="tx1"/>
                </a:solidFill>
                <a:effectLst/>
                <a:latin typeface="+mn-lt"/>
                <a:ea typeface="+mn-ea"/>
                <a:cs typeface="+mn-cs"/>
              </a:rPr>
              <a:t>，</a:t>
            </a:r>
            <a:r>
              <a:rPr lang="en-US" altLang="zh-CN" sz="1800" kern="1200" dirty="0" smtClean="0">
                <a:solidFill>
                  <a:schemeClr val="tx1"/>
                </a:solidFill>
                <a:effectLst/>
                <a:latin typeface="+mn-lt"/>
                <a:ea typeface="+mn-ea"/>
                <a:cs typeface="+mn-cs"/>
              </a:rPr>
              <a:t>MP</a:t>
            </a:r>
            <a:r>
              <a:rPr lang="zh-CN" altLang="zh-CN" sz="1800" kern="1200" dirty="0" smtClean="0">
                <a:solidFill>
                  <a:schemeClr val="tx1"/>
                </a:solidFill>
                <a:effectLst/>
                <a:latin typeface="+mn-lt"/>
                <a:ea typeface="+mn-ea"/>
                <a:cs typeface="+mn-cs"/>
              </a:rPr>
              <a:t>生长</a:t>
            </a:r>
            <a:r>
              <a:rPr lang="zh-CN" altLang="zh-CN" sz="1800" kern="1200" dirty="0">
                <a:solidFill>
                  <a:schemeClr val="tx1"/>
                </a:solidFill>
                <a:effectLst/>
                <a:latin typeface="+mn-lt"/>
                <a:ea typeface="+mn-ea"/>
                <a:cs typeface="+mn-cs"/>
              </a:rPr>
              <a:t>缓慢</a:t>
            </a:r>
            <a:r>
              <a:rPr lang="zh-CN" altLang="zh-CN" sz="1800" kern="1200" dirty="0" smtClean="0">
                <a:solidFill>
                  <a:schemeClr val="tx1"/>
                </a:solidFill>
                <a:effectLst/>
                <a:latin typeface="+mn-lt"/>
                <a:ea typeface="+mn-ea"/>
                <a:cs typeface="+mn-cs"/>
              </a:rPr>
              <a:t>，</a:t>
            </a:r>
            <a:r>
              <a:rPr lang="zh-CN" altLang="en-US" sz="1800" kern="1200" dirty="0" smtClean="0">
                <a:solidFill>
                  <a:schemeClr val="tx1"/>
                </a:solidFill>
                <a:effectLst/>
                <a:latin typeface="+mn-lt"/>
                <a:ea typeface="+mn-ea"/>
                <a:cs typeface="+mn-cs"/>
              </a:rPr>
              <a:t>一般需要</a:t>
            </a:r>
            <a:r>
              <a:rPr lang="en-US" altLang="zh-CN" sz="1800" kern="1200" dirty="0" smtClean="0">
                <a:solidFill>
                  <a:schemeClr val="tx1"/>
                </a:solidFill>
                <a:effectLst/>
                <a:latin typeface="+mn-lt"/>
                <a:ea typeface="+mn-ea"/>
                <a:cs typeface="+mn-cs"/>
              </a:rPr>
              <a:t>3-4</a:t>
            </a:r>
            <a:r>
              <a:rPr lang="zh-CN" altLang="en-US" sz="1800" kern="1200" dirty="0" smtClean="0">
                <a:solidFill>
                  <a:schemeClr val="tx1"/>
                </a:solidFill>
                <a:effectLst/>
                <a:latin typeface="+mn-lt"/>
                <a:ea typeface="+mn-ea"/>
                <a:cs typeface="+mn-cs"/>
              </a:rPr>
              <a:t>周，不适用于临床</a:t>
            </a:r>
            <a:r>
              <a:rPr lang="zh-CN" altLang="zh-CN" sz="1800" kern="1200" dirty="0" smtClean="0">
                <a:solidFill>
                  <a:schemeClr val="tx1"/>
                </a:solidFill>
                <a:effectLst/>
                <a:latin typeface="+mn-lt"/>
                <a:ea typeface="+mn-ea"/>
                <a:cs typeface="+mn-cs"/>
              </a:rPr>
              <a:t>；</a:t>
            </a:r>
            <a:r>
              <a:rPr lang="zh-CN" altLang="zh-CN" sz="1800" kern="1200" dirty="0">
                <a:solidFill>
                  <a:schemeClr val="tx1"/>
                </a:solidFill>
                <a:effectLst/>
                <a:latin typeface="+mn-lt"/>
                <a:ea typeface="+mn-ea"/>
                <a:cs typeface="+mn-cs"/>
              </a:rPr>
              <a:t>血清学</a:t>
            </a:r>
            <a:r>
              <a:rPr lang="zh-CN" altLang="zh-CN" sz="1800" kern="1200" dirty="0" smtClean="0">
                <a:solidFill>
                  <a:schemeClr val="tx1"/>
                </a:solidFill>
                <a:effectLst/>
                <a:latin typeface="+mn-lt"/>
                <a:ea typeface="+mn-ea"/>
                <a:cs typeface="+mn-cs"/>
              </a:rPr>
              <a:t>检测</a:t>
            </a:r>
            <a:r>
              <a:rPr lang="zh-CN" altLang="en-US" sz="1800" kern="1200" dirty="0" smtClean="0">
                <a:solidFill>
                  <a:schemeClr val="tx1"/>
                </a:solidFill>
                <a:effectLst/>
                <a:latin typeface="+mn-lt"/>
                <a:ea typeface="+mn-ea"/>
                <a:cs typeface="+mn-cs"/>
              </a:rPr>
              <a:t>目前</a:t>
            </a:r>
            <a:r>
              <a:rPr lang="zh-CN" altLang="zh-CN" sz="1800" kern="1200" dirty="0" smtClean="0">
                <a:solidFill>
                  <a:schemeClr val="tx1"/>
                </a:solidFill>
                <a:effectLst/>
                <a:latin typeface="+mn-lt"/>
                <a:ea typeface="+mn-ea"/>
                <a:cs typeface="+mn-cs"/>
              </a:rPr>
              <a:t>使用</a:t>
            </a:r>
            <a:r>
              <a:rPr lang="zh-CN" altLang="zh-CN" sz="1800" kern="1200" dirty="0">
                <a:solidFill>
                  <a:schemeClr val="tx1"/>
                </a:solidFill>
                <a:effectLst/>
                <a:latin typeface="+mn-lt"/>
                <a:ea typeface="+mn-ea"/>
                <a:cs typeface="+mn-cs"/>
              </a:rPr>
              <a:t>最为普遍，操作简单，方法</a:t>
            </a:r>
            <a:r>
              <a:rPr lang="zh-CN" altLang="zh-CN" sz="1800" kern="1200" dirty="0" smtClean="0">
                <a:solidFill>
                  <a:schemeClr val="tx1"/>
                </a:solidFill>
                <a:effectLst/>
                <a:latin typeface="+mn-lt"/>
                <a:ea typeface="+mn-ea"/>
                <a:cs typeface="+mn-cs"/>
              </a:rPr>
              <a:t>多样；</a:t>
            </a:r>
            <a:r>
              <a:rPr lang="zh-CN" altLang="zh-CN" sz="1800" kern="1200" dirty="0">
                <a:solidFill>
                  <a:schemeClr val="tx1"/>
                </a:solidFill>
                <a:effectLst/>
                <a:latin typeface="+mn-lt"/>
                <a:ea typeface="+mn-ea"/>
                <a:cs typeface="+mn-cs"/>
              </a:rPr>
              <a:t>但是，感染早期阳性率低</a:t>
            </a:r>
            <a:r>
              <a:rPr lang="zh-CN" altLang="zh-CN" sz="1800" kern="1200" dirty="0" smtClean="0">
                <a:solidFill>
                  <a:schemeClr val="tx1"/>
                </a:solidFill>
                <a:effectLst/>
                <a:latin typeface="+mn-lt"/>
                <a:ea typeface="+mn-ea"/>
                <a:cs typeface="+mn-cs"/>
              </a:rPr>
              <a:t>，对</a:t>
            </a:r>
            <a:r>
              <a:rPr lang="zh-CN" altLang="zh-CN" sz="1800" kern="1200" dirty="0">
                <a:solidFill>
                  <a:schemeClr val="tx1"/>
                </a:solidFill>
                <a:effectLst/>
                <a:latin typeface="+mn-lt"/>
                <a:ea typeface="+mn-ea"/>
                <a:cs typeface="+mn-cs"/>
              </a:rPr>
              <a:t>疾病早期诊断意义</a:t>
            </a:r>
            <a:r>
              <a:rPr lang="zh-CN" altLang="zh-CN" sz="1800" kern="1200" dirty="0" smtClean="0">
                <a:solidFill>
                  <a:schemeClr val="tx1"/>
                </a:solidFill>
                <a:effectLst/>
                <a:latin typeface="+mn-lt"/>
                <a:ea typeface="+mn-ea"/>
                <a:cs typeface="+mn-cs"/>
              </a:rPr>
              <a:t>不大</a:t>
            </a:r>
            <a:r>
              <a:rPr lang="zh-CN" altLang="en-US" sz="1800" kern="1200" dirty="0" smtClean="0">
                <a:solidFill>
                  <a:schemeClr val="tx1"/>
                </a:solidFill>
                <a:effectLst/>
                <a:latin typeface="+mn-lt"/>
                <a:ea typeface="+mn-ea"/>
                <a:cs typeface="+mn-cs"/>
              </a:rPr>
              <a:t>，且治愈之后持续阳性，不能辅助疗效评估</a:t>
            </a:r>
            <a:r>
              <a:rPr lang="zh-CN" altLang="zh-CN" sz="1800" kern="1200" dirty="0" smtClean="0">
                <a:solidFill>
                  <a:schemeClr val="tx1"/>
                </a:solidFill>
                <a:effectLst/>
                <a:latin typeface="+mn-lt"/>
                <a:ea typeface="+mn-ea"/>
                <a:cs typeface="+mn-cs"/>
              </a:rPr>
              <a:t>；</a:t>
            </a:r>
            <a:r>
              <a:rPr lang="en-US" altLang="zh-CN" sz="1800" kern="1200" dirty="0">
                <a:solidFill>
                  <a:schemeClr val="tx1"/>
                </a:solidFill>
                <a:effectLst/>
                <a:latin typeface="+mn-lt"/>
                <a:ea typeface="+mn-ea"/>
                <a:cs typeface="+mn-cs"/>
              </a:rPr>
              <a:t>PCR</a:t>
            </a:r>
            <a:r>
              <a:rPr lang="zh-CN" altLang="zh-CN" sz="1800" kern="1200" dirty="0">
                <a:solidFill>
                  <a:schemeClr val="tx1"/>
                </a:solidFill>
                <a:effectLst/>
                <a:latin typeface="+mn-lt"/>
                <a:ea typeface="+mn-ea"/>
                <a:cs typeface="+mn-cs"/>
              </a:rPr>
              <a:t>灵敏度高</a:t>
            </a:r>
            <a:r>
              <a:rPr lang="zh-CN" altLang="zh-CN" sz="1800" kern="1200" dirty="0" smtClean="0">
                <a:solidFill>
                  <a:schemeClr val="tx1"/>
                </a:solidFill>
                <a:effectLst/>
                <a:latin typeface="+mn-lt"/>
                <a:ea typeface="+mn-ea"/>
                <a:cs typeface="+mn-cs"/>
              </a:rPr>
              <a:t>，</a:t>
            </a:r>
            <a:r>
              <a:rPr lang="zh-CN" altLang="en-US" sz="1800" kern="1200" dirty="0" smtClean="0">
                <a:solidFill>
                  <a:schemeClr val="tx1"/>
                </a:solidFill>
                <a:effectLst/>
                <a:latin typeface="+mn-lt"/>
                <a:ea typeface="+mn-ea"/>
                <a:cs typeface="+mn-cs"/>
              </a:rPr>
              <a:t>但</a:t>
            </a:r>
            <a:r>
              <a:rPr lang="zh-CN" altLang="zh-CN" sz="1800" kern="1200" dirty="0" smtClean="0">
                <a:solidFill>
                  <a:schemeClr val="tx1"/>
                </a:solidFill>
                <a:effectLst/>
                <a:latin typeface="+mn-lt"/>
                <a:ea typeface="+mn-ea"/>
                <a:cs typeface="+mn-cs"/>
              </a:rPr>
              <a:t>用药后</a:t>
            </a:r>
            <a:r>
              <a:rPr lang="zh-CN" altLang="en-US" sz="1800" kern="1200" dirty="0" smtClean="0">
                <a:solidFill>
                  <a:schemeClr val="tx1"/>
                </a:solidFill>
                <a:effectLst/>
                <a:latin typeface="+mn-lt"/>
                <a:ea typeface="+mn-ea"/>
                <a:cs typeface="+mn-cs"/>
              </a:rPr>
              <a:t>持续阳性，中位时间为</a:t>
            </a:r>
            <a:r>
              <a:rPr lang="en-US" altLang="zh-CN" sz="1800" kern="1200" dirty="0" smtClean="0">
                <a:solidFill>
                  <a:schemeClr val="tx1"/>
                </a:solidFill>
                <a:effectLst/>
                <a:latin typeface="+mn-lt"/>
                <a:ea typeface="+mn-ea"/>
                <a:cs typeface="+mn-cs"/>
              </a:rPr>
              <a:t>7</a:t>
            </a:r>
            <a:r>
              <a:rPr lang="zh-CN" altLang="en-US" sz="1800" kern="1200" dirty="0" smtClean="0">
                <a:solidFill>
                  <a:schemeClr val="tx1"/>
                </a:solidFill>
                <a:effectLst/>
                <a:latin typeface="+mn-lt"/>
                <a:ea typeface="+mn-ea"/>
                <a:cs typeface="+mn-cs"/>
              </a:rPr>
              <a:t>周，不能辅助疗效评估</a:t>
            </a:r>
            <a:r>
              <a:rPr lang="zh-CN" altLang="zh-CN" sz="1800" kern="1200" dirty="0" smtClean="0">
                <a:solidFill>
                  <a:schemeClr val="tx1"/>
                </a:solidFill>
                <a:effectLst/>
                <a:latin typeface="+mn-lt"/>
                <a:ea typeface="+mn-ea"/>
                <a:cs typeface="+mn-cs"/>
              </a:rPr>
              <a:t>；</a:t>
            </a:r>
            <a:r>
              <a:rPr lang="en-US" altLang="zh-CN" sz="1800" kern="1200" dirty="0" smtClean="0">
                <a:solidFill>
                  <a:schemeClr val="tx1"/>
                </a:solidFill>
                <a:effectLst/>
                <a:latin typeface="+mn-lt"/>
                <a:ea typeface="+mn-ea"/>
                <a:cs typeface="+mn-cs"/>
              </a:rPr>
              <a:t>SAT</a:t>
            </a:r>
            <a:r>
              <a:rPr lang="zh-CN" altLang="zh-CN" sz="1800" kern="1200" dirty="0" smtClean="0">
                <a:solidFill>
                  <a:schemeClr val="tx1"/>
                </a:solidFill>
                <a:effectLst/>
                <a:latin typeface="+mn-lt"/>
                <a:ea typeface="+mn-ea"/>
                <a:cs typeface="+mn-cs"/>
              </a:rPr>
              <a:t>技术早期灵敏度高，检测活菌，与疾病病程相关性高，可以用药疗效监测，辅助判愈</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27</a:t>
            </a:fld>
            <a:endParaRPr lang="zh-CN" altLang="en-US"/>
          </a:p>
        </p:txBody>
      </p:sp>
    </p:spTree>
    <p:extLst>
      <p:ext uri="{BB962C8B-B14F-4D97-AF65-F5344CB8AC3E}">
        <p14:creationId xmlns:p14="http://schemas.microsoft.com/office/powerpoint/2010/main" val="16917550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200" dirty="0">
                <a:solidFill>
                  <a:schemeClr val="tx1"/>
                </a:solidFill>
                <a:effectLst/>
                <a:latin typeface="+mn-lt"/>
                <a:ea typeface="+mn-ea"/>
                <a:cs typeface="+mn-cs"/>
              </a:rPr>
              <a:t>2015</a:t>
            </a:r>
            <a:r>
              <a:rPr lang="zh-CN" altLang="zh-CN" sz="1800" kern="1200" dirty="0">
                <a:solidFill>
                  <a:schemeClr val="tx1"/>
                </a:solidFill>
                <a:effectLst/>
                <a:latin typeface="+mn-lt"/>
                <a:ea typeface="+mn-ea"/>
                <a:cs typeface="+mn-cs"/>
              </a:rPr>
              <a:t>年中华医学会儿科学分会呼吸学组撰写的儿童肺炎支原体肺炎诊治专家共识中明确提出</a:t>
            </a:r>
            <a:r>
              <a:rPr lang="en-US" altLang="zh-CN" sz="1800" kern="1200" dirty="0">
                <a:solidFill>
                  <a:schemeClr val="tx1"/>
                </a:solidFill>
                <a:effectLst/>
                <a:latin typeface="+mn-lt"/>
                <a:ea typeface="+mn-ea"/>
                <a:cs typeface="+mn-cs"/>
              </a:rPr>
              <a:t>MP-IgM</a:t>
            </a:r>
            <a:r>
              <a:rPr lang="zh-CN" altLang="zh-CN" sz="1800" kern="1200" dirty="0">
                <a:solidFill>
                  <a:schemeClr val="tx1"/>
                </a:solidFill>
                <a:effectLst/>
                <a:latin typeface="+mn-lt"/>
                <a:ea typeface="+mn-ea"/>
                <a:cs typeface="+mn-cs"/>
              </a:rPr>
              <a:t>一般感染后</a:t>
            </a:r>
            <a:r>
              <a:rPr lang="en-US" altLang="zh-CN" sz="1800" kern="1200" dirty="0">
                <a:solidFill>
                  <a:schemeClr val="tx1"/>
                </a:solidFill>
                <a:effectLst/>
                <a:latin typeface="+mn-lt"/>
                <a:ea typeface="+mn-ea"/>
                <a:cs typeface="+mn-cs"/>
              </a:rPr>
              <a:t>4-5</a:t>
            </a:r>
            <a:r>
              <a:rPr lang="zh-CN" altLang="zh-CN" sz="1800" kern="1200" dirty="0">
                <a:solidFill>
                  <a:schemeClr val="tx1"/>
                </a:solidFill>
                <a:effectLst/>
                <a:latin typeface="+mn-lt"/>
                <a:ea typeface="+mn-ea"/>
                <a:cs typeface="+mn-cs"/>
              </a:rPr>
              <a:t>天出现，持续</a:t>
            </a:r>
            <a:r>
              <a:rPr lang="en-US" altLang="zh-CN" sz="1800" kern="1200" dirty="0">
                <a:solidFill>
                  <a:schemeClr val="tx1"/>
                </a:solidFill>
                <a:effectLst/>
                <a:latin typeface="+mn-lt"/>
                <a:ea typeface="+mn-ea"/>
                <a:cs typeface="+mn-cs"/>
              </a:rPr>
              <a:t>1-3</a:t>
            </a:r>
            <a:r>
              <a:rPr lang="zh-CN" altLang="zh-CN" sz="1800" kern="1200" dirty="0">
                <a:solidFill>
                  <a:schemeClr val="tx1"/>
                </a:solidFill>
                <a:effectLst/>
                <a:latin typeface="+mn-lt"/>
                <a:ea typeface="+mn-ea"/>
                <a:cs typeface="+mn-cs"/>
              </a:rPr>
              <a:t>个月甚至更长；</a:t>
            </a:r>
            <a:r>
              <a:rPr lang="en-US" altLang="zh-CN" sz="1800" kern="1200" dirty="0">
                <a:solidFill>
                  <a:schemeClr val="tx1"/>
                </a:solidFill>
                <a:effectLst/>
                <a:latin typeface="+mn-lt"/>
                <a:ea typeface="+mn-ea"/>
                <a:cs typeface="+mn-cs"/>
              </a:rPr>
              <a:t>MP</a:t>
            </a:r>
            <a:r>
              <a:rPr lang="zh-CN" altLang="zh-CN" sz="1800" kern="1200" dirty="0">
                <a:solidFill>
                  <a:schemeClr val="tx1"/>
                </a:solidFill>
                <a:effectLst/>
                <a:latin typeface="+mn-lt"/>
                <a:ea typeface="+mn-ea"/>
                <a:cs typeface="+mn-cs"/>
              </a:rPr>
              <a:t>感染</a:t>
            </a:r>
            <a:r>
              <a:rPr lang="en-US" altLang="zh-CN" sz="1800" kern="1200" dirty="0">
                <a:solidFill>
                  <a:schemeClr val="tx1"/>
                </a:solidFill>
                <a:effectLst/>
                <a:latin typeface="+mn-lt"/>
                <a:ea typeface="+mn-ea"/>
                <a:cs typeface="+mn-cs"/>
              </a:rPr>
              <a:t>1</a:t>
            </a:r>
            <a:r>
              <a:rPr lang="zh-CN" altLang="zh-CN" sz="1800" kern="1200" dirty="0">
                <a:solidFill>
                  <a:schemeClr val="tx1"/>
                </a:solidFill>
                <a:effectLst/>
                <a:latin typeface="+mn-lt"/>
                <a:ea typeface="+mn-ea"/>
                <a:cs typeface="+mn-cs"/>
              </a:rPr>
              <a:t>个月后</a:t>
            </a:r>
            <a:r>
              <a:rPr lang="en-US" altLang="zh-CN" sz="1800" kern="1200" dirty="0">
                <a:solidFill>
                  <a:schemeClr val="tx1"/>
                </a:solidFill>
                <a:effectLst/>
                <a:latin typeface="+mn-lt"/>
                <a:ea typeface="+mn-ea"/>
                <a:cs typeface="+mn-cs"/>
              </a:rPr>
              <a:t>DNA</a:t>
            </a:r>
            <a:r>
              <a:rPr lang="zh-CN" altLang="zh-CN" sz="1800" kern="1200" dirty="0">
                <a:solidFill>
                  <a:schemeClr val="tx1"/>
                </a:solidFill>
                <a:effectLst/>
                <a:latin typeface="+mn-lt"/>
                <a:ea typeface="+mn-ea"/>
                <a:cs typeface="+mn-cs"/>
              </a:rPr>
              <a:t>阳性率高达</a:t>
            </a:r>
            <a:r>
              <a:rPr lang="en-US" altLang="zh-CN" sz="1800" kern="1200" dirty="0">
                <a:solidFill>
                  <a:schemeClr val="tx1"/>
                </a:solidFill>
                <a:effectLst/>
                <a:latin typeface="+mn-lt"/>
                <a:ea typeface="+mn-ea"/>
                <a:cs typeface="+mn-cs"/>
              </a:rPr>
              <a:t>50%</a:t>
            </a:r>
            <a:r>
              <a:rPr lang="zh-CN" altLang="zh-CN" sz="1800" kern="1200" dirty="0">
                <a:solidFill>
                  <a:schemeClr val="tx1"/>
                </a:solidFill>
                <a:effectLst/>
                <a:latin typeface="+mn-lt"/>
                <a:ea typeface="+mn-ea"/>
                <a:cs typeface="+mn-cs"/>
              </a:rPr>
              <a:t>，</a:t>
            </a:r>
            <a:r>
              <a:rPr lang="en-US" altLang="zh-CN" sz="1800" kern="1200" dirty="0">
                <a:solidFill>
                  <a:schemeClr val="tx1"/>
                </a:solidFill>
                <a:effectLst/>
                <a:latin typeface="+mn-lt"/>
                <a:ea typeface="+mn-ea"/>
                <a:cs typeface="+mn-cs"/>
              </a:rPr>
              <a:t>MP-DNA</a:t>
            </a:r>
            <a:r>
              <a:rPr lang="zh-CN" altLang="zh-CN" sz="1800" kern="1200" dirty="0">
                <a:solidFill>
                  <a:schemeClr val="tx1"/>
                </a:solidFill>
                <a:effectLst/>
                <a:latin typeface="+mn-lt"/>
                <a:ea typeface="+mn-ea"/>
                <a:cs typeface="+mn-cs"/>
              </a:rPr>
              <a:t>持续携带的中位数为</a:t>
            </a:r>
            <a:r>
              <a:rPr lang="en-US" altLang="zh-CN" sz="1800" kern="1200" dirty="0">
                <a:solidFill>
                  <a:schemeClr val="tx1"/>
                </a:solidFill>
                <a:effectLst/>
                <a:latin typeface="+mn-lt"/>
                <a:ea typeface="+mn-ea"/>
                <a:cs typeface="+mn-cs"/>
              </a:rPr>
              <a:t>7</a:t>
            </a:r>
            <a:r>
              <a:rPr lang="zh-CN" altLang="zh-CN" sz="1800" kern="1200" dirty="0">
                <a:solidFill>
                  <a:schemeClr val="tx1"/>
                </a:solidFill>
                <a:effectLst/>
                <a:latin typeface="+mn-lt"/>
                <a:ea typeface="+mn-ea"/>
                <a:cs typeface="+mn-cs"/>
              </a:rPr>
              <a:t>周，个别长达</a:t>
            </a:r>
            <a:r>
              <a:rPr lang="en-US" altLang="zh-CN" sz="1800" kern="1200" dirty="0">
                <a:solidFill>
                  <a:schemeClr val="tx1"/>
                </a:solidFill>
                <a:effectLst/>
                <a:latin typeface="+mn-lt"/>
                <a:ea typeface="+mn-ea"/>
                <a:cs typeface="+mn-cs"/>
              </a:rPr>
              <a:t>7</a:t>
            </a:r>
            <a:r>
              <a:rPr lang="zh-CN" altLang="zh-CN" sz="1800" kern="1200" dirty="0">
                <a:solidFill>
                  <a:schemeClr val="tx1"/>
                </a:solidFill>
                <a:effectLst/>
                <a:latin typeface="+mn-lt"/>
                <a:ea typeface="+mn-ea"/>
                <a:cs typeface="+mn-cs"/>
              </a:rPr>
              <a:t>个月之久。</a:t>
            </a:r>
          </a:p>
          <a:p>
            <a:r>
              <a:rPr lang="en-US" altLang="zh-CN" sz="1800" kern="1200" dirty="0">
                <a:solidFill>
                  <a:schemeClr val="tx1"/>
                </a:solidFill>
                <a:effectLst/>
                <a:latin typeface="+mn-lt"/>
                <a:ea typeface="+mn-ea"/>
                <a:cs typeface="+mn-cs"/>
              </a:rPr>
              <a:t>SAT</a:t>
            </a:r>
            <a:r>
              <a:rPr lang="zh-CN" altLang="zh-CN" sz="1800" kern="1200" dirty="0">
                <a:solidFill>
                  <a:schemeClr val="tx1"/>
                </a:solidFill>
                <a:effectLst/>
                <a:latin typeface="+mn-lt"/>
                <a:ea typeface="+mn-ea"/>
                <a:cs typeface="+mn-cs"/>
              </a:rPr>
              <a:t>技术能反映</a:t>
            </a:r>
            <a:r>
              <a:rPr lang="en-US" altLang="zh-CN" sz="1800" kern="1200" dirty="0">
                <a:solidFill>
                  <a:schemeClr val="tx1"/>
                </a:solidFill>
                <a:effectLst/>
                <a:latin typeface="+mn-lt"/>
                <a:ea typeface="+mn-ea"/>
                <a:cs typeface="+mn-cs"/>
              </a:rPr>
              <a:t>MP</a:t>
            </a:r>
            <a:r>
              <a:rPr lang="zh-CN" altLang="zh-CN" sz="1800" kern="1200" dirty="0">
                <a:solidFill>
                  <a:schemeClr val="tx1"/>
                </a:solidFill>
                <a:effectLst/>
                <a:latin typeface="+mn-lt"/>
                <a:ea typeface="+mn-ea"/>
                <a:cs typeface="+mn-cs"/>
              </a:rPr>
              <a:t>在人体内的生存状况，为疾病分期提供参考。</a:t>
            </a:r>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28</a:t>
            </a:fld>
            <a:endParaRPr lang="zh-CN" altLang="en-US"/>
          </a:p>
        </p:txBody>
      </p:sp>
    </p:spTree>
    <p:extLst>
      <p:ext uri="{BB962C8B-B14F-4D97-AF65-F5344CB8AC3E}">
        <p14:creationId xmlns:p14="http://schemas.microsoft.com/office/powerpoint/2010/main" val="3886939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377950" rtl="0" eaLnBrk="1" fontAlgn="auto" latinLnBrk="0" hangingPunct="1">
              <a:lnSpc>
                <a:spcPct val="100000"/>
              </a:lnSpc>
              <a:spcBef>
                <a:spcPts val="0"/>
              </a:spcBef>
              <a:spcAft>
                <a:spcPts val="0"/>
              </a:spcAft>
              <a:buClrTx/>
              <a:buSzTx/>
              <a:buFontTx/>
              <a:buNone/>
              <a:tabLst/>
              <a:defRPr/>
            </a:pPr>
            <a:r>
              <a:rPr lang="en-US" altLang="zh-CN" sz="1800" kern="1200" dirty="0">
                <a:solidFill>
                  <a:schemeClr val="tx1"/>
                </a:solidFill>
                <a:effectLst/>
                <a:latin typeface="+mn-lt"/>
                <a:ea typeface="+mn-ea"/>
                <a:cs typeface="+mn-cs"/>
              </a:rPr>
              <a:t>2017</a:t>
            </a:r>
            <a:r>
              <a:rPr lang="zh-CN" altLang="zh-CN" sz="1800" kern="1200" dirty="0">
                <a:solidFill>
                  <a:schemeClr val="tx1"/>
                </a:solidFill>
                <a:effectLst/>
                <a:latin typeface="+mn-lt"/>
                <a:ea typeface="+mn-ea"/>
                <a:cs typeface="+mn-cs"/>
              </a:rPr>
              <a:t>年中华中医药学会儿科联盟撰写的儿童肺炎支原体肺炎中西医结合诊治专家共识中明确提出</a:t>
            </a:r>
            <a:r>
              <a:rPr lang="en-US" altLang="zh-CN" sz="1800" kern="1200" dirty="0">
                <a:solidFill>
                  <a:schemeClr val="tx1"/>
                </a:solidFill>
                <a:effectLst/>
                <a:latin typeface="+mn-lt"/>
                <a:ea typeface="+mn-ea"/>
                <a:cs typeface="+mn-cs"/>
              </a:rPr>
              <a:t>MP-SAT</a:t>
            </a:r>
            <a:r>
              <a:rPr lang="zh-CN" altLang="zh-CN" sz="1800" kern="1200" dirty="0">
                <a:solidFill>
                  <a:schemeClr val="tx1"/>
                </a:solidFill>
                <a:effectLst/>
                <a:latin typeface="+mn-lt"/>
                <a:ea typeface="+mn-ea"/>
                <a:cs typeface="+mn-cs"/>
              </a:rPr>
              <a:t>检测技术最为敏感，可以检测特异性</a:t>
            </a:r>
            <a:r>
              <a:rPr lang="en-US" altLang="zh-CN" sz="1800" kern="1200" dirty="0">
                <a:solidFill>
                  <a:schemeClr val="tx1"/>
                </a:solidFill>
                <a:effectLst/>
                <a:latin typeface="+mn-lt"/>
                <a:ea typeface="+mn-ea"/>
                <a:cs typeface="+mn-cs"/>
              </a:rPr>
              <a:t>RNA,</a:t>
            </a:r>
            <a:r>
              <a:rPr lang="zh-CN" altLang="zh-CN" sz="1800" kern="1200" dirty="0">
                <a:solidFill>
                  <a:schemeClr val="tx1"/>
                </a:solidFill>
                <a:effectLst/>
                <a:latin typeface="+mn-lt"/>
                <a:ea typeface="+mn-ea"/>
                <a:cs typeface="+mn-cs"/>
              </a:rPr>
              <a:t>反映</a:t>
            </a:r>
            <a:r>
              <a:rPr lang="en-US" altLang="zh-CN" sz="1800" kern="1200" dirty="0">
                <a:solidFill>
                  <a:schemeClr val="tx1"/>
                </a:solidFill>
                <a:effectLst/>
                <a:latin typeface="+mn-lt"/>
                <a:ea typeface="+mn-ea"/>
                <a:cs typeface="+mn-cs"/>
              </a:rPr>
              <a:t>MP</a:t>
            </a:r>
            <a:r>
              <a:rPr lang="zh-CN" altLang="zh-CN" sz="1800" kern="1200" dirty="0">
                <a:solidFill>
                  <a:schemeClr val="tx1"/>
                </a:solidFill>
                <a:effectLst/>
                <a:latin typeface="+mn-lt"/>
                <a:ea typeface="+mn-ea"/>
                <a:cs typeface="+mn-cs"/>
              </a:rPr>
              <a:t>在患者体内的存活状况。</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29</a:t>
            </a:fld>
            <a:endParaRPr lang="zh-CN" altLang="en-US"/>
          </a:p>
        </p:txBody>
      </p:sp>
    </p:spTree>
    <p:extLst>
      <p:ext uri="{BB962C8B-B14F-4D97-AF65-F5344CB8AC3E}">
        <p14:creationId xmlns:p14="http://schemas.microsoft.com/office/powerpoint/2010/main" val="2979706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a:xfrm>
            <a:off x="931863" y="744538"/>
            <a:ext cx="4968875" cy="3727450"/>
          </a:xfrm>
          <a:ln/>
        </p:spPr>
      </p:sp>
      <p:sp>
        <p:nvSpPr>
          <p:cNvPr id="55299" name="Rectangle 3"/>
          <p:cNvSpPr>
            <a:spLocks noGrp="1"/>
          </p:cNvSpPr>
          <p:nvPr>
            <p:ph type="body"/>
          </p:nvPr>
        </p:nvSpPr>
        <p:spPr>
          <a:xfrm>
            <a:off x="909638" y="4718050"/>
            <a:ext cx="5011737" cy="1082675"/>
          </a:xfrm>
          <a:noFill/>
        </p:spPr>
        <p:txBody>
          <a:bodyPr>
            <a:normAutofit fontScale="92500" lnSpcReduction="10000"/>
          </a:bodyPr>
          <a:lstStyle/>
          <a:p>
            <a:pPr eaLnBrk="1" hangingPunct="1">
              <a:lnSpc>
                <a:spcPct val="80000"/>
              </a:lnSpc>
            </a:pPr>
            <a:r>
              <a:rPr lang="en-US" altLang="zh-CN" sz="1300" smtClean="0"/>
              <a:t>In most bacterial cells, there are several thousand copies of ribosomal RNA (rRNA) per organism.  This is in contrast to DNA that is usually only present in one or a few copies per cell. </a:t>
            </a:r>
          </a:p>
          <a:p>
            <a:pPr eaLnBrk="1" hangingPunct="1">
              <a:lnSpc>
                <a:spcPct val="80000"/>
              </a:lnSpc>
            </a:pPr>
            <a:endParaRPr lang="en-US" altLang="zh-CN" sz="1300" smtClean="0"/>
          </a:p>
          <a:p>
            <a:pPr eaLnBrk="1" hangingPunct="1">
              <a:lnSpc>
                <a:spcPct val="80000"/>
              </a:lnSpc>
            </a:pPr>
            <a:r>
              <a:rPr lang="en-US" altLang="zh-CN" sz="1300" smtClean="0"/>
              <a:t>This is why Gen-Probe targets the ribosomal RNA, because there is more of it available in each cell.  The technology of targeting ribosomal RNA was among the first patented technologies developed by Gen-Probe. </a:t>
            </a:r>
          </a:p>
        </p:txBody>
      </p:sp>
    </p:spTree>
    <p:extLst>
      <p:ext uri="{BB962C8B-B14F-4D97-AF65-F5344CB8AC3E}">
        <p14:creationId xmlns:p14="http://schemas.microsoft.com/office/powerpoint/2010/main" val="3878493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800" kern="1200" dirty="0">
                <a:solidFill>
                  <a:schemeClr val="tx1"/>
                </a:solidFill>
                <a:effectLst/>
                <a:latin typeface="+mn-lt"/>
                <a:ea typeface="+mn-ea"/>
                <a:cs typeface="+mn-cs"/>
              </a:rPr>
              <a:t>那么，有没有</a:t>
            </a:r>
            <a:r>
              <a:rPr lang="zh-CN" altLang="zh-CN" sz="1800" kern="1200" dirty="0" smtClean="0">
                <a:solidFill>
                  <a:schemeClr val="tx1"/>
                </a:solidFill>
                <a:effectLst/>
                <a:latin typeface="+mn-lt"/>
                <a:ea typeface="+mn-ea"/>
                <a:cs typeface="+mn-cs"/>
              </a:rPr>
              <a:t>相关</a:t>
            </a:r>
            <a:r>
              <a:rPr lang="zh-CN" altLang="en-US" sz="1800" kern="1200" dirty="0" smtClean="0">
                <a:solidFill>
                  <a:schemeClr val="tx1"/>
                </a:solidFill>
                <a:effectLst/>
                <a:latin typeface="+mn-lt"/>
                <a:ea typeface="+mn-ea"/>
                <a:cs typeface="+mn-cs"/>
              </a:rPr>
              <a:t>实验数据呢？</a:t>
            </a:r>
            <a:r>
              <a:rPr lang="zh-CN" altLang="zh-CN" sz="1800" kern="1200" dirty="0" smtClean="0">
                <a:solidFill>
                  <a:schemeClr val="tx1"/>
                </a:solidFill>
                <a:effectLst/>
                <a:latin typeface="+mn-lt"/>
                <a:ea typeface="+mn-ea"/>
                <a:cs typeface="+mn-cs"/>
              </a:rPr>
              <a:t>浙江省</a:t>
            </a:r>
            <a:r>
              <a:rPr lang="zh-CN" altLang="zh-CN" sz="1800" kern="1200" dirty="0">
                <a:solidFill>
                  <a:schemeClr val="tx1"/>
                </a:solidFill>
                <a:effectLst/>
                <a:latin typeface="+mn-lt"/>
                <a:ea typeface="+mn-ea"/>
                <a:cs typeface="+mn-cs"/>
              </a:rPr>
              <a:t>儿童医院用</a:t>
            </a:r>
            <a:r>
              <a:rPr lang="en-US" altLang="zh-CN" sz="1800" kern="1200" dirty="0">
                <a:solidFill>
                  <a:schemeClr val="tx1"/>
                </a:solidFill>
                <a:effectLst/>
                <a:latin typeface="+mn-lt"/>
                <a:ea typeface="+mn-ea"/>
                <a:cs typeface="+mn-cs"/>
              </a:rPr>
              <a:t>SAT</a:t>
            </a:r>
            <a:r>
              <a:rPr lang="zh-CN" altLang="zh-CN" sz="1800" kern="1200" dirty="0">
                <a:solidFill>
                  <a:schemeClr val="tx1"/>
                </a:solidFill>
                <a:effectLst/>
                <a:latin typeface="+mn-lt"/>
                <a:ea typeface="+mn-ea"/>
                <a:cs typeface="+mn-cs"/>
              </a:rPr>
              <a:t>、</a:t>
            </a:r>
            <a:r>
              <a:rPr lang="en-US" altLang="zh-CN" sz="1800" kern="1200" dirty="0">
                <a:solidFill>
                  <a:schemeClr val="tx1"/>
                </a:solidFill>
                <a:effectLst/>
                <a:latin typeface="+mn-lt"/>
                <a:ea typeface="+mn-ea"/>
                <a:cs typeface="+mn-cs"/>
              </a:rPr>
              <a:t>PCR</a:t>
            </a:r>
            <a:r>
              <a:rPr lang="zh-CN" altLang="zh-CN" sz="1800" kern="1200" dirty="0">
                <a:solidFill>
                  <a:schemeClr val="tx1"/>
                </a:solidFill>
                <a:effectLst/>
                <a:latin typeface="+mn-lt"/>
                <a:ea typeface="+mn-ea"/>
                <a:cs typeface="+mn-cs"/>
              </a:rPr>
              <a:t>、血清学对</a:t>
            </a:r>
            <a:r>
              <a:rPr lang="en-US" altLang="zh-CN" sz="1800" kern="1200" dirty="0">
                <a:solidFill>
                  <a:schemeClr val="tx1"/>
                </a:solidFill>
                <a:effectLst/>
                <a:latin typeface="+mn-lt"/>
                <a:ea typeface="+mn-ea"/>
                <a:cs typeface="+mn-cs"/>
              </a:rPr>
              <a:t>315</a:t>
            </a:r>
            <a:r>
              <a:rPr lang="zh-CN" altLang="zh-CN" sz="1800" kern="1200" dirty="0">
                <a:solidFill>
                  <a:schemeClr val="tx1"/>
                </a:solidFill>
                <a:effectLst/>
                <a:latin typeface="+mn-lt"/>
                <a:ea typeface="+mn-ea"/>
                <a:cs typeface="+mn-cs"/>
              </a:rPr>
              <a:t>例样本检测表明</a:t>
            </a:r>
            <a:r>
              <a:rPr lang="zh-CN" altLang="zh-CN" sz="1800" kern="1200" dirty="0" smtClean="0">
                <a:solidFill>
                  <a:schemeClr val="tx1"/>
                </a:solidFill>
                <a:effectLst/>
                <a:latin typeface="+mn-lt"/>
                <a:ea typeface="+mn-ea"/>
                <a:cs typeface="+mn-cs"/>
              </a:rPr>
              <a:t>，</a:t>
            </a:r>
            <a:r>
              <a:rPr lang="en-US" altLang="zh-CN" sz="1800" kern="1200" dirty="0" smtClean="0">
                <a:solidFill>
                  <a:schemeClr val="tx1"/>
                </a:solidFill>
                <a:effectLst/>
                <a:latin typeface="+mn-lt"/>
                <a:ea typeface="+mn-ea"/>
                <a:cs typeface="+mn-cs"/>
              </a:rPr>
              <a:t>SAT</a:t>
            </a:r>
            <a:r>
              <a:rPr lang="zh-CN" altLang="en-US" sz="1800" kern="1200" dirty="0" smtClean="0">
                <a:solidFill>
                  <a:schemeClr val="tx1"/>
                </a:solidFill>
                <a:effectLst/>
                <a:latin typeface="+mn-lt"/>
                <a:ea typeface="+mn-ea"/>
                <a:cs typeface="+mn-cs"/>
              </a:rPr>
              <a:t>的</a:t>
            </a:r>
            <a:r>
              <a:rPr lang="zh-CN" altLang="zh-CN" sz="1800" kern="1200" dirty="0" smtClean="0">
                <a:solidFill>
                  <a:schemeClr val="tx1"/>
                </a:solidFill>
                <a:effectLst/>
                <a:latin typeface="+mn-lt"/>
                <a:ea typeface="+mn-ea"/>
                <a:cs typeface="+mn-cs"/>
              </a:rPr>
              <a:t>灵敏度</a:t>
            </a:r>
            <a:r>
              <a:rPr lang="zh-CN" altLang="en-US" sz="1800" kern="1200" dirty="0" smtClean="0">
                <a:solidFill>
                  <a:schemeClr val="tx1"/>
                </a:solidFill>
                <a:effectLst/>
                <a:latin typeface="+mn-lt"/>
                <a:ea typeface="+mn-ea"/>
                <a:cs typeface="+mn-cs"/>
              </a:rPr>
              <a:t>最高，其次为</a:t>
            </a:r>
            <a:r>
              <a:rPr lang="en-US" altLang="zh-CN" sz="1800" kern="1200" dirty="0" smtClean="0">
                <a:solidFill>
                  <a:schemeClr val="tx1"/>
                </a:solidFill>
                <a:effectLst/>
                <a:latin typeface="+mn-lt"/>
                <a:ea typeface="+mn-ea"/>
                <a:cs typeface="+mn-cs"/>
              </a:rPr>
              <a:t>PCR</a:t>
            </a:r>
            <a:r>
              <a:rPr lang="zh-CN" altLang="en-US" sz="1800" kern="1200" dirty="0" smtClean="0">
                <a:solidFill>
                  <a:schemeClr val="tx1"/>
                </a:solidFill>
                <a:effectLst/>
                <a:latin typeface="+mn-lt"/>
                <a:ea typeface="+mn-ea"/>
                <a:cs typeface="+mn-cs"/>
              </a:rPr>
              <a:t>，</a:t>
            </a:r>
            <a:r>
              <a:rPr lang="zh-CN" altLang="zh-CN" sz="1800" kern="1200" dirty="0" smtClean="0">
                <a:solidFill>
                  <a:schemeClr val="tx1"/>
                </a:solidFill>
                <a:effectLst/>
                <a:latin typeface="+mn-lt"/>
                <a:ea typeface="+mn-ea"/>
                <a:cs typeface="+mn-cs"/>
              </a:rPr>
              <a:t>血清学</a:t>
            </a:r>
            <a:r>
              <a:rPr lang="zh-CN" altLang="en-US" sz="1800" kern="1200" dirty="0" smtClean="0">
                <a:solidFill>
                  <a:schemeClr val="tx1"/>
                </a:solidFill>
                <a:effectLst/>
                <a:latin typeface="+mn-lt"/>
                <a:ea typeface="+mn-ea"/>
                <a:cs typeface="+mn-cs"/>
              </a:rPr>
              <a:t>灵敏度最低</a:t>
            </a:r>
            <a:r>
              <a:rPr lang="zh-CN" altLang="zh-CN" sz="1800" kern="1200" dirty="0" smtClean="0">
                <a:solidFill>
                  <a:schemeClr val="tx1"/>
                </a:solidFill>
                <a:effectLst/>
                <a:latin typeface="+mn-lt"/>
                <a:ea typeface="+mn-ea"/>
                <a:cs typeface="+mn-cs"/>
              </a:rPr>
              <a:t>。</a:t>
            </a:r>
            <a:endParaRPr lang="zh-CN" altLang="zh-CN" sz="18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7E7CAE41-2BC8-4601-B518-1331124F59D1}" type="slidenum">
              <a:rPr lang="zh-CN" altLang="en-US" smtClean="0"/>
              <a:t>30</a:t>
            </a:fld>
            <a:endParaRPr lang="zh-CN" altLang="en-US"/>
          </a:p>
        </p:txBody>
      </p:sp>
    </p:spTree>
    <p:extLst>
      <p:ext uri="{BB962C8B-B14F-4D97-AF65-F5344CB8AC3E}">
        <p14:creationId xmlns:p14="http://schemas.microsoft.com/office/powerpoint/2010/main" val="3523305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377950" rtl="0" eaLnBrk="1" fontAlgn="auto" latinLnBrk="0" hangingPunct="1">
              <a:lnSpc>
                <a:spcPct val="100000"/>
              </a:lnSpc>
              <a:spcBef>
                <a:spcPts val="0"/>
              </a:spcBef>
              <a:spcAft>
                <a:spcPts val="0"/>
              </a:spcAft>
              <a:buClrTx/>
              <a:buSzTx/>
              <a:buFontTx/>
              <a:buNone/>
              <a:tabLst/>
              <a:defRPr/>
            </a:pPr>
            <a:r>
              <a:rPr lang="zh-CN" altLang="zh-CN" sz="1800" kern="1200" dirty="0">
                <a:solidFill>
                  <a:schemeClr val="tx1"/>
                </a:solidFill>
                <a:effectLst/>
                <a:latin typeface="+mn-lt"/>
                <a:ea typeface="+mn-ea"/>
                <a:cs typeface="+mn-cs"/>
              </a:rPr>
              <a:t>北京儿童研究结果显示</a:t>
            </a:r>
            <a:r>
              <a:rPr lang="zh-CN" altLang="zh-CN" sz="1800" kern="1200" dirty="0" smtClean="0">
                <a:solidFill>
                  <a:schemeClr val="tx1"/>
                </a:solidFill>
                <a:effectLst/>
                <a:latin typeface="+mn-lt"/>
                <a:ea typeface="+mn-ea"/>
                <a:cs typeface="+mn-cs"/>
              </a:rPr>
              <a:t>，</a:t>
            </a:r>
            <a:r>
              <a:rPr lang="en-US" altLang="zh-CN" sz="1800" kern="1200" dirty="0" smtClean="0">
                <a:solidFill>
                  <a:schemeClr val="tx1"/>
                </a:solidFill>
                <a:effectLst/>
                <a:latin typeface="+mn-lt"/>
                <a:ea typeface="+mn-ea"/>
                <a:cs typeface="+mn-cs"/>
              </a:rPr>
              <a:t>SAT</a:t>
            </a:r>
            <a:r>
              <a:rPr lang="zh-CN" altLang="en-US" sz="1800" kern="1200" dirty="0" smtClean="0">
                <a:solidFill>
                  <a:schemeClr val="tx1"/>
                </a:solidFill>
                <a:effectLst/>
                <a:latin typeface="+mn-lt"/>
                <a:ea typeface="+mn-ea"/>
                <a:cs typeface="+mn-cs"/>
              </a:rPr>
              <a:t>检测</a:t>
            </a:r>
            <a:r>
              <a:rPr lang="zh-CN" altLang="zh-CN" sz="1800" kern="1200" dirty="0" smtClean="0">
                <a:solidFill>
                  <a:schemeClr val="tx1"/>
                </a:solidFill>
                <a:effectLst/>
                <a:latin typeface="+mn-lt"/>
                <a:ea typeface="+mn-ea"/>
                <a:cs typeface="+mn-cs"/>
              </a:rPr>
              <a:t>转</a:t>
            </a:r>
            <a:r>
              <a:rPr lang="zh-CN" altLang="zh-CN" sz="1800" kern="1200" dirty="0">
                <a:solidFill>
                  <a:schemeClr val="tx1"/>
                </a:solidFill>
                <a:effectLst/>
                <a:latin typeface="+mn-lt"/>
                <a:ea typeface="+mn-ea"/>
                <a:cs typeface="+mn-cs"/>
              </a:rPr>
              <a:t>阴</a:t>
            </a:r>
            <a:r>
              <a:rPr lang="zh-CN" altLang="zh-CN" sz="1800" kern="1200" dirty="0" smtClean="0">
                <a:solidFill>
                  <a:schemeClr val="tx1"/>
                </a:solidFill>
                <a:effectLst/>
                <a:latin typeface="+mn-lt"/>
                <a:ea typeface="+mn-ea"/>
                <a:cs typeface="+mn-cs"/>
              </a:rPr>
              <a:t>时间</a:t>
            </a:r>
            <a:r>
              <a:rPr lang="zh-CN" altLang="en-US" sz="1800" kern="1200" dirty="0" smtClean="0">
                <a:solidFill>
                  <a:schemeClr val="tx1"/>
                </a:solidFill>
                <a:effectLst/>
                <a:latin typeface="+mn-lt"/>
                <a:ea typeface="+mn-ea"/>
                <a:cs typeface="+mn-cs"/>
              </a:rPr>
              <a:t>可反映</a:t>
            </a:r>
            <a:r>
              <a:rPr lang="en-US" altLang="zh-CN" sz="1800" kern="1200" dirty="0" smtClean="0">
                <a:solidFill>
                  <a:schemeClr val="tx1"/>
                </a:solidFill>
                <a:effectLst/>
                <a:latin typeface="+mn-lt"/>
                <a:ea typeface="+mn-ea"/>
                <a:cs typeface="+mn-cs"/>
              </a:rPr>
              <a:t>MP</a:t>
            </a:r>
            <a:r>
              <a:rPr lang="zh-CN" altLang="zh-CN" sz="1800" kern="1200" dirty="0" smtClean="0">
                <a:solidFill>
                  <a:schemeClr val="tx1"/>
                </a:solidFill>
                <a:effectLst/>
                <a:latin typeface="+mn-lt"/>
                <a:ea typeface="+mn-ea"/>
                <a:cs typeface="+mn-cs"/>
              </a:rPr>
              <a:t>临床</a:t>
            </a:r>
            <a:r>
              <a:rPr lang="zh-CN" altLang="zh-CN" sz="1800" kern="1200" dirty="0">
                <a:solidFill>
                  <a:schemeClr val="tx1"/>
                </a:solidFill>
                <a:effectLst/>
                <a:latin typeface="+mn-lt"/>
                <a:ea typeface="+mn-ea"/>
                <a:cs typeface="+mn-cs"/>
              </a:rPr>
              <a:t>痊愈</a:t>
            </a:r>
            <a:r>
              <a:rPr lang="zh-CN" altLang="zh-CN" sz="1800" kern="1200" dirty="0" smtClean="0">
                <a:solidFill>
                  <a:schemeClr val="tx1"/>
                </a:solidFill>
                <a:effectLst/>
                <a:latin typeface="+mn-lt"/>
                <a:ea typeface="+mn-ea"/>
                <a:cs typeface="+mn-cs"/>
              </a:rPr>
              <a:t>时间，</a:t>
            </a:r>
            <a:r>
              <a:rPr lang="zh-CN" altLang="en-US" sz="1800" kern="1200" dirty="0" smtClean="0">
                <a:solidFill>
                  <a:schemeClr val="tx1"/>
                </a:solidFill>
                <a:effectLst/>
                <a:latin typeface="+mn-lt"/>
                <a:ea typeface="+mn-ea"/>
                <a:cs typeface="+mn-cs"/>
              </a:rPr>
              <a:t>对临床用药疗效进行评估</a:t>
            </a:r>
            <a:r>
              <a:rPr lang="zh-CN" altLang="zh-CN" sz="1800" kern="1200" dirty="0" smtClean="0">
                <a:solidFill>
                  <a:schemeClr val="tx1"/>
                </a:solidFill>
                <a:effectLst/>
                <a:latin typeface="+mn-lt"/>
                <a:ea typeface="+mn-ea"/>
                <a:cs typeface="+mn-cs"/>
              </a:rPr>
              <a:t>。</a:t>
            </a:r>
            <a:r>
              <a:rPr lang="zh-CN" altLang="en-US" sz="1800" kern="1200" dirty="0" smtClean="0">
                <a:solidFill>
                  <a:schemeClr val="tx1"/>
                </a:solidFill>
                <a:effectLst/>
                <a:latin typeface="+mn-lt"/>
                <a:ea typeface="+mn-ea"/>
                <a:cs typeface="+mn-cs"/>
              </a:rPr>
              <a:t>而抗体转阴时间远远超过临床痊愈时间。</a:t>
            </a:r>
            <a:endParaRPr lang="zh-CN" altLang="zh-CN" sz="18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31</a:t>
            </a:fld>
            <a:endParaRPr lang="zh-CN" altLang="en-US"/>
          </a:p>
        </p:txBody>
      </p:sp>
    </p:spTree>
    <p:extLst>
      <p:ext uri="{BB962C8B-B14F-4D97-AF65-F5344CB8AC3E}">
        <p14:creationId xmlns:p14="http://schemas.microsoft.com/office/powerpoint/2010/main" val="263125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6627" name="备注占位符 2"/>
          <p:cNvSpPr>
            <a:spLocks noGrp="1" noChangeArrowheads="1"/>
          </p:cNvSpPr>
          <p:nvPr>
            <p:ph type="body" idx="4294967295"/>
          </p:nvPr>
        </p:nvSpPr>
        <p:spPr/>
        <p:txBody>
          <a:bodyPr/>
          <a:lstStyle/>
          <a:p>
            <a:r>
              <a:rPr lang="en-US" altLang="zh-CN" smtClean="0"/>
              <a:t>PCR</a:t>
            </a:r>
            <a:r>
              <a:rPr lang="zh-CN" altLang="en-US" smtClean="0"/>
              <a:t>为金标准，测序为扩大金标准</a:t>
            </a:r>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fld id="{F720DA3A-BA0E-43FA-B156-C8F9E6D64CF0}" type="slidenum">
              <a:rPr lang="zh-CN" altLang="en-US" smtClean="0"/>
              <a:pPr eaLnBrk="1" hangingPunct="1">
                <a:buFont typeface="Arial" charset="0"/>
                <a:buNone/>
              </a:pPr>
              <a:t>37</a:t>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pPr/>
              <a:t>10</a:t>
            </a:fld>
            <a:endParaRPr lang="zh-CN" altLang="en-US"/>
          </a:p>
        </p:txBody>
      </p:sp>
    </p:spTree>
    <p:extLst>
      <p:ext uri="{BB962C8B-B14F-4D97-AF65-F5344CB8AC3E}">
        <p14:creationId xmlns:p14="http://schemas.microsoft.com/office/powerpoint/2010/main" val="989624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377950" rtl="0" eaLnBrk="1" fontAlgn="auto" latinLnBrk="0" hangingPunct="1">
              <a:lnSpc>
                <a:spcPct val="100000"/>
              </a:lnSpc>
              <a:spcBef>
                <a:spcPts val="0"/>
              </a:spcBef>
              <a:spcAft>
                <a:spcPts val="0"/>
              </a:spcAft>
              <a:buClrTx/>
              <a:buSzTx/>
              <a:buFontTx/>
              <a:buNone/>
              <a:tabLst/>
              <a:defRPr/>
            </a:pPr>
            <a:r>
              <a:rPr lang="en-US" altLang="zh-CN" dirty="0" smtClean="0"/>
              <a:t>CT</a:t>
            </a:r>
            <a:r>
              <a:rPr lang="en-US" altLang="zh-CN" baseline="0" dirty="0" smtClean="0"/>
              <a:t>\UU\NG</a:t>
            </a:r>
            <a:r>
              <a:rPr lang="zh-CN" altLang="en-US" baseline="0" dirty="0" smtClean="0"/>
              <a:t>这些</a:t>
            </a:r>
            <a:r>
              <a:rPr lang="zh-CN" altLang="en-US" dirty="0" smtClean="0"/>
              <a:t>泌尿生殖道</a:t>
            </a:r>
            <a:r>
              <a:rPr lang="zh-CN" altLang="en-US" baseline="0" dirty="0" smtClean="0"/>
              <a:t>病原体相信各位老师一定已经非常熟悉了</a:t>
            </a:r>
            <a:r>
              <a:rPr lang="zh-CN" altLang="en-US" dirty="0" smtClean="0"/>
              <a:t>。但是生殖支原体估计大家还关注不多。接下去会为大家作重点介绍。</a:t>
            </a:r>
          </a:p>
        </p:txBody>
      </p:sp>
      <p:sp>
        <p:nvSpPr>
          <p:cNvPr id="4" name="灯片编号占位符 3"/>
          <p:cNvSpPr>
            <a:spLocks noGrp="1"/>
          </p:cNvSpPr>
          <p:nvPr>
            <p:ph type="sldNum" sz="quarter" idx="10"/>
          </p:nvPr>
        </p:nvSpPr>
        <p:spPr/>
        <p:txBody>
          <a:bodyPr/>
          <a:lstStyle/>
          <a:p>
            <a:fld id="{7E7CAE41-2BC8-4601-B518-1331124F59D1}" type="slidenum">
              <a:rPr lang="zh-CN" altLang="en-US" smtClean="0"/>
              <a:pPr/>
              <a:t>12</a:t>
            </a:fld>
            <a:endParaRPr lang="zh-CN" altLang="en-US"/>
          </a:p>
        </p:txBody>
      </p:sp>
    </p:spTree>
    <p:extLst>
      <p:ext uri="{BB962C8B-B14F-4D97-AF65-F5344CB8AC3E}">
        <p14:creationId xmlns:p14="http://schemas.microsoft.com/office/powerpoint/2010/main" val="3718489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92500" lnSpcReduction="20000"/>
          </a:bodyPr>
          <a:lstStyle/>
          <a:p>
            <a:r>
              <a:rPr lang="zh-CN" altLang="en-US" dirty="0" smtClean="0"/>
              <a:t>目前临床常用的检测方法主要是前面</a:t>
            </a:r>
            <a:r>
              <a:rPr lang="en-US" altLang="zh-CN" dirty="0" smtClean="0"/>
              <a:t>4</a:t>
            </a:r>
            <a:r>
              <a:rPr lang="zh-CN" altLang="en-US" dirty="0" smtClean="0"/>
              <a:t>种。</a:t>
            </a:r>
            <a:endParaRPr lang="en-US" altLang="zh-CN" dirty="0" smtClean="0"/>
          </a:p>
          <a:p>
            <a:r>
              <a:rPr lang="zh-CN" altLang="en-US" dirty="0" smtClean="0"/>
              <a:t>培养法，即通过病原体的生长来判断是否感染，是历史最悠久的检测方法，一般用于</a:t>
            </a:r>
            <a:r>
              <a:rPr lang="en-US" altLang="zh-CN" dirty="0" smtClean="0"/>
              <a:t>NG</a:t>
            </a:r>
            <a:r>
              <a:rPr lang="zh-CN" altLang="en-US" dirty="0" smtClean="0"/>
              <a:t>和</a:t>
            </a:r>
            <a:r>
              <a:rPr lang="en-US" altLang="zh-CN" dirty="0" smtClean="0"/>
              <a:t>UU</a:t>
            </a:r>
            <a:r>
              <a:rPr lang="zh-CN" altLang="en-US" dirty="0" smtClean="0"/>
              <a:t>的检测。它的特异性高，检测到病原体基本可以确定感染，但敏感性较低，</a:t>
            </a:r>
            <a:r>
              <a:rPr lang="en-US" altLang="zh-CN" dirty="0" smtClean="0"/>
              <a:t>40%-80%</a:t>
            </a:r>
            <a:r>
              <a:rPr lang="zh-CN" altLang="en-US" dirty="0" smtClean="0"/>
              <a:t>之间，所以易造成漏检或误检。</a:t>
            </a:r>
            <a:endParaRPr lang="en-US" altLang="zh-CN" dirty="0" smtClean="0"/>
          </a:p>
          <a:p>
            <a:r>
              <a:rPr lang="zh-CN" altLang="en-US" dirty="0" smtClean="0"/>
              <a:t>形态学，即通过涂片镜检病原体，主要用于</a:t>
            </a:r>
            <a:r>
              <a:rPr lang="en-US" altLang="zh-CN" dirty="0" smtClean="0"/>
              <a:t>NG</a:t>
            </a:r>
            <a:r>
              <a:rPr lang="zh-CN" altLang="en-US" dirty="0" smtClean="0"/>
              <a:t>检测。它的敏感性较低，且镜检受操作人员经验影响，所以会造成漏检</a:t>
            </a:r>
            <a:endParaRPr lang="en-US" altLang="zh-CN" dirty="0" smtClean="0"/>
          </a:p>
          <a:p>
            <a:r>
              <a:rPr lang="zh-CN" altLang="en-US" dirty="0" smtClean="0"/>
              <a:t>免疫法，主要是胶体金或酶联免疫来检测，主要用于</a:t>
            </a:r>
            <a:r>
              <a:rPr lang="en-US" altLang="zh-CN" dirty="0" smtClean="0"/>
              <a:t>CT</a:t>
            </a:r>
            <a:r>
              <a:rPr lang="zh-CN" altLang="en-US" dirty="0" smtClean="0"/>
              <a:t>检测。特异性和敏感性都较低，假阴性问题突出。</a:t>
            </a:r>
            <a:endParaRPr lang="en-US" altLang="zh-CN" dirty="0" smtClean="0"/>
          </a:p>
          <a:p>
            <a:r>
              <a:rPr lang="en-US" altLang="zh-CN" dirty="0" smtClean="0"/>
              <a:t>DNA</a:t>
            </a:r>
            <a:r>
              <a:rPr lang="zh-CN" altLang="en-US" dirty="0" smtClean="0"/>
              <a:t>检测，主要是通过</a:t>
            </a:r>
            <a:r>
              <a:rPr lang="en-US" altLang="zh-CN" dirty="0" smtClean="0"/>
              <a:t>PCR</a:t>
            </a:r>
            <a:r>
              <a:rPr lang="zh-CN" altLang="en-US" dirty="0" smtClean="0"/>
              <a:t>方法进行的分子诊断，准确率相对较高，但检测过程易造成污染，导致假阳性，且死亡的病原体依然阳性</a:t>
            </a:r>
            <a:endParaRPr lang="en-US" altLang="zh-CN" dirty="0" smtClean="0"/>
          </a:p>
          <a:p>
            <a:r>
              <a:rPr lang="zh-CN" altLang="en-US" dirty="0" smtClean="0"/>
              <a:t>新一代的分子诊断方法，检测的是病原体的</a:t>
            </a:r>
            <a:r>
              <a:rPr lang="en-US" altLang="zh-CN" dirty="0" smtClean="0"/>
              <a:t>RNA</a:t>
            </a:r>
            <a:r>
              <a:rPr lang="zh-CN" altLang="en-US" dirty="0" smtClean="0"/>
              <a:t>，欧美国家普遍用于检测</a:t>
            </a:r>
            <a:r>
              <a:rPr lang="en-US" altLang="zh-CN" dirty="0" smtClean="0"/>
              <a:t>CT/NG/MG</a:t>
            </a:r>
            <a:r>
              <a:rPr lang="zh-CN" altLang="en-US" dirty="0" smtClean="0"/>
              <a:t>。目前国内唯一的生殖道病原体检测技术就是</a:t>
            </a:r>
            <a:r>
              <a:rPr lang="en-US" altLang="zh-CN" dirty="0" smtClean="0"/>
              <a:t>SAT</a:t>
            </a:r>
            <a:r>
              <a:rPr lang="zh-CN" altLang="en-US" dirty="0" smtClean="0"/>
              <a:t>技术。不同于其他方法学只能用分泌物检测，采用</a:t>
            </a:r>
            <a:r>
              <a:rPr lang="en-US" altLang="zh-CN" dirty="0" smtClean="0"/>
              <a:t>SAT</a:t>
            </a:r>
            <a:r>
              <a:rPr lang="zh-CN" altLang="en-US" dirty="0" smtClean="0"/>
              <a:t>技术还能检测尿液。且用药有效后</a:t>
            </a:r>
            <a:r>
              <a:rPr lang="en-US" altLang="zh-CN" dirty="0" smtClean="0"/>
              <a:t>RNA</a:t>
            </a:r>
            <a:r>
              <a:rPr lang="zh-CN" altLang="en-US" dirty="0" smtClean="0"/>
              <a:t>即降解转阴，灵敏度和特异性都很高。</a:t>
            </a:r>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13</a:t>
            </a:fld>
            <a:endParaRPr lang="zh-CN" altLang="en-US"/>
          </a:p>
        </p:txBody>
      </p:sp>
    </p:spTree>
    <p:extLst>
      <p:ext uri="{BB962C8B-B14F-4D97-AF65-F5344CB8AC3E}">
        <p14:creationId xmlns:p14="http://schemas.microsoft.com/office/powerpoint/2010/main" val="1669318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377950" rtl="0" eaLnBrk="1" fontAlgn="auto" latinLnBrk="0" hangingPunct="1">
              <a:lnSpc>
                <a:spcPct val="100000"/>
              </a:lnSpc>
              <a:spcBef>
                <a:spcPts val="0"/>
              </a:spcBef>
              <a:spcAft>
                <a:spcPts val="0"/>
              </a:spcAft>
              <a:buClrTx/>
              <a:buSzTx/>
              <a:buFontTx/>
              <a:buNone/>
              <a:tabLst/>
              <a:defRPr/>
            </a:pPr>
            <a:r>
              <a:rPr lang="zh-CN" altLang="en-US" dirty="0" smtClean="0"/>
              <a:t>由于</a:t>
            </a:r>
            <a:r>
              <a:rPr lang="en-US" altLang="zh-CN" dirty="0" smtClean="0"/>
              <a:t>RNA</a:t>
            </a:r>
            <a:r>
              <a:rPr lang="zh-CN" altLang="en-US" dirty="0" smtClean="0"/>
              <a:t>检测的诸多优点，</a:t>
            </a:r>
            <a:r>
              <a:rPr lang="en-US" altLang="zh-CN" dirty="0" smtClean="0"/>
              <a:t>WHO</a:t>
            </a:r>
            <a:r>
              <a:rPr lang="zh-CN" altLang="en-US" dirty="0" smtClean="0"/>
              <a:t>性传播疾病实验室诊断指南明确指出，核酸扩增是诊断</a:t>
            </a:r>
            <a:r>
              <a:rPr lang="en-US" altLang="zh-CN" dirty="0" smtClean="0"/>
              <a:t>MG</a:t>
            </a:r>
            <a:r>
              <a:rPr lang="zh-CN" altLang="en-US" dirty="0" smtClean="0"/>
              <a:t>的唯一可行方法，利用</a:t>
            </a:r>
            <a:r>
              <a:rPr lang="en-US" altLang="zh-CN" dirty="0" smtClean="0"/>
              <a:t>16S </a:t>
            </a:r>
            <a:r>
              <a:rPr lang="en-US" altLang="zh-CN" dirty="0" err="1" smtClean="0"/>
              <a:t>rRNA</a:t>
            </a:r>
            <a:r>
              <a:rPr lang="zh-CN" altLang="en-US" dirty="0" smtClean="0"/>
              <a:t>为靶标的</a:t>
            </a:r>
            <a:r>
              <a:rPr lang="en-US" altLang="zh-CN" dirty="0" smtClean="0"/>
              <a:t>RNA</a:t>
            </a:r>
            <a:r>
              <a:rPr lang="zh-CN" altLang="en-US" dirty="0" smtClean="0"/>
              <a:t>检测技术，在灵敏度上比</a:t>
            </a:r>
            <a:r>
              <a:rPr lang="en-US" altLang="zh-CN" dirty="0" smtClean="0"/>
              <a:t>PCR</a:t>
            </a:r>
            <a:r>
              <a:rPr lang="zh-CN" altLang="en-US" dirty="0" smtClean="0"/>
              <a:t>要高，它是目前一种灵敏度、特异度均非常高的</a:t>
            </a:r>
            <a:r>
              <a:rPr lang="en-US" altLang="zh-CN" dirty="0" smtClean="0"/>
              <a:t>MG</a:t>
            </a:r>
            <a:r>
              <a:rPr lang="zh-CN" altLang="en-US" dirty="0" smtClean="0"/>
              <a:t>检测技术。</a:t>
            </a:r>
            <a:r>
              <a:rPr lang="en-US" altLang="zh-CN" dirty="0" smtClean="0"/>
              <a:t>SAT</a:t>
            </a:r>
            <a:r>
              <a:rPr lang="zh-CN" altLang="en-US" dirty="0" smtClean="0"/>
              <a:t>技术也是目前国内唯一可以检测</a:t>
            </a:r>
            <a:r>
              <a:rPr lang="en-US" altLang="zh-CN" dirty="0" smtClean="0"/>
              <a:t>MG-RNA</a:t>
            </a:r>
            <a:r>
              <a:rPr lang="zh-CN" altLang="en-US" dirty="0" smtClean="0"/>
              <a:t>的方法。</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14</a:t>
            </a:fld>
            <a:endParaRPr lang="zh-CN" altLang="en-US"/>
          </a:p>
        </p:txBody>
      </p:sp>
    </p:spTree>
    <p:extLst>
      <p:ext uri="{BB962C8B-B14F-4D97-AF65-F5344CB8AC3E}">
        <p14:creationId xmlns:p14="http://schemas.microsoft.com/office/powerpoint/2010/main" val="300024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377950" rtl="0" eaLnBrk="1" fontAlgn="auto" latinLnBrk="0" hangingPunct="1">
              <a:lnSpc>
                <a:spcPct val="100000"/>
              </a:lnSpc>
              <a:spcBef>
                <a:spcPts val="0"/>
              </a:spcBef>
              <a:spcAft>
                <a:spcPts val="0"/>
              </a:spcAft>
              <a:buClrTx/>
              <a:buSzTx/>
              <a:buFontTx/>
              <a:buNone/>
              <a:tabLst/>
              <a:defRPr/>
            </a:pPr>
            <a:r>
              <a:rPr lang="zh-CN" altLang="en-US" dirty="0" smtClean="0"/>
              <a:t>这是</a:t>
            </a:r>
            <a:r>
              <a:rPr lang="en-US" altLang="zh-CN" dirty="0" smtClean="0"/>
              <a:t>2014</a:t>
            </a:r>
            <a:r>
              <a:rPr lang="zh-CN" altLang="en-US" dirty="0" smtClean="0"/>
              <a:t>年</a:t>
            </a:r>
            <a:r>
              <a:rPr lang="en-US" altLang="zh-CN" dirty="0" smtClean="0"/>
              <a:t>CDC</a:t>
            </a:r>
            <a:r>
              <a:rPr lang="zh-CN" altLang="en-US" dirty="0" smtClean="0"/>
              <a:t>发布的梅毒、淋病、生殖器疱疹、生殖道沙眼衣原体感染诊疗指南，其中在沙眼衣原体的实验室检查中</a:t>
            </a:r>
            <a:r>
              <a:rPr lang="en-US" altLang="zh-CN" dirty="0" smtClean="0"/>
              <a:t>RNA</a:t>
            </a:r>
            <a:r>
              <a:rPr lang="zh-CN" altLang="en-US" dirty="0" smtClean="0"/>
              <a:t>实时荧光恒温扩增法为推荐的实验室检查方法之一，被收录进了指南。</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15</a:t>
            </a:fld>
            <a:endParaRPr lang="zh-CN" altLang="en-US"/>
          </a:p>
        </p:txBody>
      </p:sp>
    </p:spTree>
    <p:extLst>
      <p:ext uri="{BB962C8B-B14F-4D97-AF65-F5344CB8AC3E}">
        <p14:creationId xmlns:p14="http://schemas.microsoft.com/office/powerpoint/2010/main" val="755815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377950" rtl="0" eaLnBrk="1" fontAlgn="auto" latinLnBrk="0" hangingPunct="1">
              <a:lnSpc>
                <a:spcPct val="100000"/>
              </a:lnSpc>
              <a:spcBef>
                <a:spcPts val="0"/>
              </a:spcBef>
              <a:spcAft>
                <a:spcPts val="0"/>
              </a:spcAft>
              <a:buClrTx/>
              <a:buSzTx/>
              <a:buFontTx/>
              <a:buNone/>
              <a:tabLst/>
              <a:defRPr/>
            </a:pPr>
            <a:r>
              <a:rPr lang="en-US" altLang="zh-CN" dirty="0" smtClean="0"/>
              <a:t>2016</a:t>
            </a:r>
            <a:r>
              <a:rPr lang="zh-CN" altLang="en-US" dirty="0" smtClean="0"/>
              <a:t>年中国性学会发布了生殖道支原体感染诊治专家共识，重点指出尿液检测一般仅适用于</a:t>
            </a:r>
            <a:r>
              <a:rPr lang="en-US" altLang="zh-CN" dirty="0" smtClean="0"/>
              <a:t>RNA</a:t>
            </a:r>
            <a:r>
              <a:rPr lang="zh-CN" altLang="en-US" dirty="0" smtClean="0"/>
              <a:t>检测方法。优点为无创、方便、敏感性和特异性高，可用于大规模人群筛查。</a:t>
            </a:r>
          </a:p>
          <a:p>
            <a:endParaRPr lang="zh-CN" altLang="en-US" dirty="0"/>
          </a:p>
        </p:txBody>
      </p:sp>
      <p:sp>
        <p:nvSpPr>
          <p:cNvPr id="4" name="灯片编号占位符 3"/>
          <p:cNvSpPr>
            <a:spLocks noGrp="1"/>
          </p:cNvSpPr>
          <p:nvPr>
            <p:ph type="sldNum" sz="quarter" idx="10"/>
          </p:nvPr>
        </p:nvSpPr>
        <p:spPr/>
        <p:txBody>
          <a:bodyPr/>
          <a:lstStyle/>
          <a:p>
            <a:fld id="{7E7CAE41-2BC8-4601-B518-1331124F59D1}" type="slidenum">
              <a:rPr lang="zh-CN" altLang="en-US" smtClean="0"/>
              <a:t>16</a:t>
            </a:fld>
            <a:endParaRPr lang="zh-CN" altLang="en-US"/>
          </a:p>
        </p:txBody>
      </p:sp>
    </p:spTree>
    <p:extLst>
      <p:ext uri="{BB962C8B-B14F-4D97-AF65-F5344CB8AC3E}">
        <p14:creationId xmlns:p14="http://schemas.microsoft.com/office/powerpoint/2010/main" val="1206931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sz="1800" smtClean="0"/>
              <a:t>据研究指出沙眼衣原体质粒拷贝数约为</a:t>
            </a:r>
            <a:r>
              <a:rPr lang="en-US" altLang="zh-CN" sz="1800" smtClean="0"/>
              <a:t>5</a:t>
            </a:r>
            <a:r>
              <a:rPr lang="zh-CN" altLang="en-US" sz="1800" smtClean="0"/>
              <a:t>个左右，有时会发生质粒拷贝数低甚至完全缺失，导致假阴性。如</a:t>
            </a:r>
            <a:r>
              <a:rPr lang="en-US" altLang="zh-CN" sz="1800" smtClean="0"/>
              <a:t>12</a:t>
            </a:r>
            <a:r>
              <a:rPr lang="zh-CN" altLang="en-US" sz="1800" smtClean="0"/>
              <a:t>例</a:t>
            </a:r>
            <a:r>
              <a:rPr lang="en-US" altLang="zh-CN" sz="1800" smtClean="0"/>
              <a:t>SAT</a:t>
            </a:r>
            <a:r>
              <a:rPr lang="zh-CN" altLang="en-US" sz="1800" smtClean="0"/>
              <a:t>和巢式</a:t>
            </a:r>
            <a:r>
              <a:rPr lang="en-US" altLang="zh-CN" sz="1800" smtClean="0"/>
              <a:t>PCR</a:t>
            </a:r>
            <a:r>
              <a:rPr lang="zh-CN" altLang="en-US" sz="1800" smtClean="0"/>
              <a:t>均为阳性的标本，扩增质粒却是阴性的。</a:t>
            </a:r>
          </a:p>
        </p:txBody>
      </p:sp>
      <p:sp>
        <p:nvSpPr>
          <p:cNvPr id="1126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pitchFamily="34" charset="0"/>
                <a:ea typeface="宋体" pitchFamily="2" charset="-122"/>
              </a:defRPr>
            </a:lvl1pPr>
            <a:lvl2pPr marL="742950" indent="-285750">
              <a:defRPr sz="1200">
                <a:solidFill>
                  <a:schemeClr val="tx1"/>
                </a:solidFill>
                <a:latin typeface="Calibri" pitchFamily="34" charset="0"/>
                <a:ea typeface="宋体" pitchFamily="2" charset="-122"/>
              </a:defRPr>
            </a:lvl2pPr>
            <a:lvl3pPr marL="1143000" indent="-228600">
              <a:defRPr sz="1200">
                <a:solidFill>
                  <a:schemeClr val="tx1"/>
                </a:solidFill>
                <a:latin typeface="Calibri" pitchFamily="34" charset="0"/>
                <a:ea typeface="宋体" pitchFamily="2" charset="-122"/>
              </a:defRPr>
            </a:lvl3pPr>
            <a:lvl4pPr marL="1600200" indent="-228600">
              <a:defRPr sz="1200">
                <a:solidFill>
                  <a:schemeClr val="tx1"/>
                </a:solidFill>
                <a:latin typeface="Calibri" pitchFamily="34" charset="0"/>
                <a:ea typeface="宋体" pitchFamily="2" charset="-122"/>
              </a:defRPr>
            </a:lvl4pPr>
            <a:lvl5pPr marL="2057400" indent="-228600">
              <a:defRPr sz="1200">
                <a:solidFill>
                  <a:schemeClr val="tx1"/>
                </a:solidFill>
                <a:latin typeface="Calibri"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Calibri"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Calibri"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Calibri"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Calibri" pitchFamily="34" charset="0"/>
                <a:ea typeface="宋体" pitchFamily="2" charset="-122"/>
              </a:defRPr>
            </a:lvl9pPr>
          </a:lstStyle>
          <a:p>
            <a:fld id="{36EF2B92-3276-4F34-A6EC-B14280A0113D}" type="slidenum">
              <a:rPr lang="zh-CN" altLang="en-US"/>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仁度信纸PPT-522">
            <a:extLst>
              <a:ext uri="{FF2B5EF4-FFF2-40B4-BE49-F238E27FC236}">
                <a16:creationId xmlns="" xmlns:a16="http://schemas.microsoft.com/office/drawing/2014/main" id="{3EAA6362-E491-4DD4-ACED-2D1CEF0B4F50}"/>
              </a:ext>
            </a:extLst>
          </p:cNvPr>
          <p:cNvPicPr>
            <a:picLocks noChangeAspect="1"/>
          </p:cNvPicPr>
          <p:nvPr userDrawn="1"/>
        </p:nvPicPr>
        <p:blipFill>
          <a:blip r:embed="rId2">
            <a:lum bright="-12000"/>
          </a:blip>
          <a:stretch>
            <a:fillRect/>
          </a:stretch>
        </p:blipFill>
        <p:spPr>
          <a:xfrm>
            <a:off x="-635" y="1034415"/>
            <a:ext cx="9149715" cy="4756150"/>
          </a:xfrm>
          <a:prstGeom prst="rect">
            <a:avLst/>
          </a:prstGeom>
          <a:solidFill>
            <a:schemeClr val="accent1"/>
          </a:solidFill>
        </p:spPr>
      </p:pic>
      <p:sp>
        <p:nvSpPr>
          <p:cNvPr id="2" name="标题 1"/>
          <p:cNvSpPr>
            <a:spLocks noGrp="1"/>
          </p:cNvSpPr>
          <p:nvPr>
            <p:ph type="ctrTitle" hasCustomPrompt="1"/>
          </p:nvPr>
        </p:nvSpPr>
        <p:spPr>
          <a:xfrm>
            <a:off x="685710" y="2204864"/>
            <a:ext cx="7772579" cy="1470079"/>
          </a:xfrm>
        </p:spPr>
        <p:txBody>
          <a:bodyPr>
            <a:normAutofit/>
          </a:bodyPr>
          <a:lstStyle>
            <a:lvl1pPr marL="0" marR="0" indent="0" algn="ctr" defTabSz="1377950" rtl="0" eaLnBrk="1" fontAlgn="auto" latinLnBrk="0" hangingPunct="1">
              <a:lnSpc>
                <a:spcPct val="100000"/>
              </a:lnSpc>
              <a:spcBef>
                <a:spcPts val="935"/>
              </a:spcBef>
              <a:spcAft>
                <a:spcPts val="0"/>
              </a:spcAft>
              <a:buClrTx/>
              <a:buSzTx/>
              <a:buFontTx/>
              <a:buNone/>
              <a:tabLst/>
              <a:defRPr sz="3600">
                <a:solidFill>
                  <a:schemeClr val="bg1"/>
                </a:solidFill>
                <a:latin typeface="微软雅黑" panose="020B0503020204020204" pitchFamily="34" charset="-122"/>
                <a:ea typeface="微软雅黑" panose="020B0503020204020204" pitchFamily="34" charset="-122"/>
              </a:defRPr>
            </a:lvl1pPr>
          </a:lstStyle>
          <a:p>
            <a:pPr marL="0" marR="0" lvl="0" indent="0" algn="ctr" defTabSz="1377950" rtl="0" eaLnBrk="1" fontAlgn="auto" latinLnBrk="0" hangingPunct="1">
              <a:lnSpc>
                <a:spcPct val="100000"/>
              </a:lnSpc>
              <a:spcBef>
                <a:spcPts val="935"/>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大标题请输入</a:t>
            </a:r>
            <a:r>
              <a:rPr kumimoji="0" lang="en-US" altLang="zh-CN"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36</a:t>
            </a:r>
            <a:r>
              <a:rPr kumimoji="0" lang="zh-CN" altLang="en-US" sz="3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字号微软雅黑</a:t>
            </a:r>
          </a:p>
        </p:txBody>
      </p:sp>
      <p:sp>
        <p:nvSpPr>
          <p:cNvPr id="3" name="副标题 2"/>
          <p:cNvSpPr>
            <a:spLocks noGrp="1"/>
          </p:cNvSpPr>
          <p:nvPr>
            <p:ph type="subTitle" idx="1" hasCustomPrompt="1"/>
          </p:nvPr>
        </p:nvSpPr>
        <p:spPr>
          <a:xfrm>
            <a:off x="1371632" y="3681645"/>
            <a:ext cx="6400947" cy="1752664"/>
          </a:xfrm>
        </p:spPr>
        <p:txBody>
          <a:bodyPr>
            <a:normAutofit/>
          </a:bodyPr>
          <a:lstStyle>
            <a:lvl1pPr marL="0" marR="0" indent="0" algn="ctr" defTabSz="1377950" rtl="0" eaLnBrk="1" fontAlgn="auto" latinLnBrk="0" hangingPunct="1">
              <a:lnSpc>
                <a:spcPct val="100000"/>
              </a:lnSpc>
              <a:spcBef>
                <a:spcPts val="935"/>
              </a:spcBef>
              <a:spcAft>
                <a:spcPts val="0"/>
              </a:spcAft>
              <a:buClrTx/>
              <a:buSzTx/>
              <a:buFontTx/>
              <a:buNone/>
              <a:tabLst/>
              <a:defRPr sz="2000">
                <a:solidFill>
                  <a:schemeClr val="bg1"/>
                </a:solidFill>
                <a:latin typeface="微软雅黑" panose="020B0503020204020204" pitchFamily="34" charset="-122"/>
                <a:ea typeface="微软雅黑" panose="020B0503020204020204" pitchFamily="34" charset="-122"/>
              </a:defRPr>
            </a:lvl1pPr>
            <a:lvl2pPr marL="546735" indent="0" algn="ctr">
              <a:buNone/>
              <a:defRPr>
                <a:solidFill>
                  <a:schemeClr val="tx1">
                    <a:tint val="75000"/>
                  </a:schemeClr>
                </a:solidFill>
              </a:defRPr>
            </a:lvl2pPr>
            <a:lvl3pPr marL="1093470" indent="0" algn="ctr">
              <a:buNone/>
              <a:defRPr>
                <a:solidFill>
                  <a:schemeClr val="tx1">
                    <a:tint val="75000"/>
                  </a:schemeClr>
                </a:solidFill>
              </a:defRPr>
            </a:lvl3pPr>
            <a:lvl4pPr marL="1640840" indent="0" algn="ctr">
              <a:buNone/>
              <a:defRPr>
                <a:solidFill>
                  <a:schemeClr val="tx1">
                    <a:tint val="75000"/>
                  </a:schemeClr>
                </a:solidFill>
              </a:defRPr>
            </a:lvl4pPr>
            <a:lvl5pPr marL="2187575" indent="0" algn="ctr">
              <a:buNone/>
              <a:defRPr>
                <a:solidFill>
                  <a:schemeClr val="tx1">
                    <a:tint val="75000"/>
                  </a:schemeClr>
                </a:solidFill>
              </a:defRPr>
            </a:lvl5pPr>
            <a:lvl6pPr marL="2734945" indent="0" algn="ctr">
              <a:buNone/>
              <a:defRPr>
                <a:solidFill>
                  <a:schemeClr val="tx1">
                    <a:tint val="75000"/>
                  </a:schemeClr>
                </a:solidFill>
              </a:defRPr>
            </a:lvl6pPr>
            <a:lvl7pPr marL="3281680" indent="0" algn="ctr">
              <a:buNone/>
              <a:defRPr>
                <a:solidFill>
                  <a:schemeClr val="tx1">
                    <a:tint val="75000"/>
                  </a:schemeClr>
                </a:solidFill>
              </a:defRPr>
            </a:lvl7pPr>
            <a:lvl8pPr marL="3828415" indent="0" algn="ctr">
              <a:buNone/>
              <a:defRPr>
                <a:solidFill>
                  <a:schemeClr val="tx1">
                    <a:tint val="75000"/>
                  </a:schemeClr>
                </a:solidFill>
              </a:defRPr>
            </a:lvl8pPr>
            <a:lvl9pPr marL="4375150" indent="0" algn="ctr">
              <a:buNone/>
              <a:defRPr>
                <a:solidFill>
                  <a:schemeClr val="tx1">
                    <a:tint val="75000"/>
                  </a:schemeClr>
                </a:solidFill>
              </a:defRPr>
            </a:lvl9pPr>
          </a:lstStyle>
          <a:p>
            <a:pPr marL="0" marR="0" lvl="0" indent="0" algn="ctr" defTabSz="1377950" rtl="0" eaLnBrk="1" fontAlgn="auto" latinLnBrk="0" hangingPunct="1">
              <a:lnSpc>
                <a:spcPct val="100000"/>
              </a:lnSpc>
              <a:spcBef>
                <a:spcPts val="935"/>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请输入</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字号微软雅黑</a:t>
            </a:r>
          </a:p>
        </p:txBody>
      </p:sp>
      <p:sp>
        <p:nvSpPr>
          <p:cNvPr id="4" name="日期占位符 3"/>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F91BD-E1B8-47E2-A48B-8DBF6F7070E6}" type="slidenum">
              <a:rPr lang="zh-CN" altLang="en-US" smtClean="0"/>
              <a:t>‹#›</a:t>
            </a:fld>
            <a:endParaRPr lang="zh-CN" altLang="en-US"/>
          </a:p>
        </p:txBody>
      </p:sp>
      <p:sp>
        <p:nvSpPr>
          <p:cNvPr id="8" name="文本框 7">
            <a:extLst>
              <a:ext uri="{FF2B5EF4-FFF2-40B4-BE49-F238E27FC236}">
                <a16:creationId xmlns="" xmlns:a16="http://schemas.microsoft.com/office/drawing/2014/main" id="{A10F03C5-353F-47DF-AD33-CB711A48A584}"/>
              </a:ext>
            </a:extLst>
          </p:cNvPr>
          <p:cNvSpPr txBox="1"/>
          <p:nvPr userDrawn="1"/>
        </p:nvSpPr>
        <p:spPr>
          <a:xfrm>
            <a:off x="557745" y="6076197"/>
            <a:ext cx="1640840" cy="273685"/>
          </a:xfrm>
          <a:prstGeom prst="rect">
            <a:avLst/>
          </a:prstGeom>
          <a:noFill/>
        </p:spPr>
        <p:txBody>
          <a:bodyPr wrap="none" rtlCol="0">
            <a:spAutoFit/>
          </a:bodyPr>
          <a:lstStyle/>
          <a:p>
            <a:pPr algn="l"/>
            <a:r>
              <a:rPr lang="zh-CN" altLang="en-US" sz="1190" b="1">
                <a:solidFill>
                  <a:srgbClr val="263C92"/>
                </a:solidFill>
                <a:latin typeface="微软雅黑" panose="020B0503020204020204" pitchFamily="34" charset="-122"/>
                <a:ea typeface="微软雅黑" panose="020B0503020204020204" pitchFamily="34" charset="-122"/>
              </a:rPr>
              <a:t>WWW.RDBIO.COM</a:t>
            </a:r>
          </a:p>
        </p:txBody>
      </p:sp>
      <p:sp>
        <p:nvSpPr>
          <p:cNvPr id="9" name="文本框 8">
            <a:extLst>
              <a:ext uri="{FF2B5EF4-FFF2-40B4-BE49-F238E27FC236}">
                <a16:creationId xmlns="" xmlns:a16="http://schemas.microsoft.com/office/drawing/2014/main" id="{B2E44864-247F-4F5F-AA2F-F04746C5E2E2}"/>
              </a:ext>
            </a:extLst>
          </p:cNvPr>
          <p:cNvSpPr txBox="1"/>
          <p:nvPr userDrawn="1"/>
        </p:nvSpPr>
        <p:spPr>
          <a:xfrm>
            <a:off x="7039435" y="6076197"/>
            <a:ext cx="1684655" cy="295910"/>
          </a:xfrm>
          <a:prstGeom prst="rect">
            <a:avLst/>
          </a:prstGeom>
          <a:noFill/>
        </p:spPr>
        <p:txBody>
          <a:bodyPr wrap="none" rtlCol="0">
            <a:spAutoFit/>
          </a:bodyPr>
          <a:lstStyle/>
          <a:p>
            <a:pPr algn="l"/>
            <a:r>
              <a:rPr lang="zh-CN" altLang="en-US" sz="1325" b="1" dirty="0">
                <a:solidFill>
                  <a:srgbClr val="263C92"/>
                </a:solidFill>
                <a:latin typeface="微软雅黑" panose="020B0503020204020204" pitchFamily="34" charset="-122"/>
                <a:ea typeface="微软雅黑" panose="020B0503020204020204" pitchFamily="34" charset="-122"/>
              </a:rPr>
              <a:t>仁爱生命   度衡健康</a:t>
            </a:r>
          </a:p>
        </p:txBody>
      </p:sp>
      <p:pic>
        <p:nvPicPr>
          <p:cNvPr id="11" name="图片 10" descr="图形1">
            <a:extLst>
              <a:ext uri="{FF2B5EF4-FFF2-40B4-BE49-F238E27FC236}">
                <a16:creationId xmlns="" xmlns:a16="http://schemas.microsoft.com/office/drawing/2014/main" id="{38192C8B-1C82-44A8-86BC-0A6CDFB71DE4}"/>
              </a:ext>
            </a:extLst>
          </p:cNvPr>
          <p:cNvPicPr>
            <a:picLocks noChangeAspect="1"/>
          </p:cNvPicPr>
          <p:nvPr userDrawn="1"/>
        </p:nvPicPr>
        <p:blipFill>
          <a:blip r:embed="rId3"/>
          <a:stretch>
            <a:fillRect/>
          </a:stretch>
        </p:blipFill>
        <p:spPr>
          <a:xfrm>
            <a:off x="557277" y="327140"/>
            <a:ext cx="1487601" cy="53086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30" y="4800777"/>
            <a:ext cx="5486526" cy="566759"/>
          </a:xfrm>
        </p:spPr>
        <p:txBody>
          <a:bodyPr anchor="b"/>
          <a:lstStyle>
            <a:lvl1pPr algn="l">
              <a:defRPr sz="2300" b="1"/>
            </a:lvl1pPr>
          </a:lstStyle>
          <a:p>
            <a:r>
              <a:rPr lang="zh-CN" altLang="en-US"/>
              <a:t>单击此处编辑母版标题样式</a:t>
            </a:r>
          </a:p>
        </p:txBody>
      </p:sp>
      <p:sp>
        <p:nvSpPr>
          <p:cNvPr id="3" name="图片占位符 2"/>
          <p:cNvSpPr>
            <a:spLocks noGrp="1"/>
          </p:cNvSpPr>
          <p:nvPr>
            <p:ph type="pic" idx="1"/>
          </p:nvPr>
        </p:nvSpPr>
        <p:spPr>
          <a:xfrm>
            <a:off x="1792330" y="612797"/>
            <a:ext cx="5486526" cy="4114952"/>
          </a:xfrm>
        </p:spPr>
        <p:txBody>
          <a:bodyPr/>
          <a:lstStyle>
            <a:lvl1pPr marL="0" indent="0">
              <a:buNone/>
              <a:defRPr sz="3890"/>
            </a:lvl1pPr>
            <a:lvl2pPr marL="546735" indent="0">
              <a:buNone/>
              <a:defRPr sz="3335"/>
            </a:lvl2pPr>
            <a:lvl3pPr marL="1093470" indent="0">
              <a:buNone/>
              <a:defRPr sz="2855"/>
            </a:lvl3pPr>
            <a:lvl4pPr marL="1640840" indent="0">
              <a:buNone/>
              <a:defRPr sz="2300"/>
            </a:lvl4pPr>
            <a:lvl5pPr marL="2187575" indent="0">
              <a:buNone/>
              <a:defRPr sz="2300"/>
            </a:lvl5pPr>
            <a:lvl6pPr marL="2734945" indent="0">
              <a:buNone/>
              <a:defRPr sz="2300"/>
            </a:lvl6pPr>
            <a:lvl7pPr marL="3281680" indent="0">
              <a:buNone/>
              <a:defRPr sz="2300"/>
            </a:lvl7pPr>
            <a:lvl8pPr marL="3828415" indent="0">
              <a:buNone/>
              <a:defRPr sz="2300"/>
            </a:lvl8pPr>
            <a:lvl9pPr marL="4375150" indent="0">
              <a:buNone/>
              <a:defRPr sz="2300"/>
            </a:lvl9pPr>
          </a:lstStyle>
          <a:p>
            <a:endParaRPr lang="zh-CN" altLang="en-US"/>
          </a:p>
        </p:txBody>
      </p:sp>
      <p:sp>
        <p:nvSpPr>
          <p:cNvPr id="4" name="文本占位符 3"/>
          <p:cNvSpPr>
            <a:spLocks noGrp="1"/>
          </p:cNvSpPr>
          <p:nvPr>
            <p:ph type="body" sz="half" idx="2"/>
          </p:nvPr>
        </p:nvSpPr>
        <p:spPr>
          <a:xfrm>
            <a:off x="1792330" y="5367538"/>
            <a:ext cx="5486526" cy="804890"/>
          </a:xfrm>
        </p:spPr>
        <p:txBody>
          <a:bodyPr/>
          <a:lstStyle>
            <a:lvl1pPr marL="0" indent="0">
              <a:buNone/>
              <a:defRPr sz="1745"/>
            </a:lvl1pPr>
            <a:lvl2pPr marL="546735" indent="0">
              <a:buNone/>
              <a:defRPr sz="1430"/>
            </a:lvl2pPr>
            <a:lvl3pPr marL="1093470" indent="0">
              <a:buNone/>
              <a:defRPr sz="1190"/>
            </a:lvl3pPr>
            <a:lvl4pPr marL="1640840" indent="0">
              <a:buNone/>
              <a:defRPr sz="1110"/>
            </a:lvl4pPr>
            <a:lvl5pPr marL="2187575" indent="0">
              <a:buNone/>
              <a:defRPr sz="1110"/>
            </a:lvl5pPr>
            <a:lvl6pPr marL="2734945" indent="0">
              <a:buNone/>
              <a:defRPr sz="1110"/>
            </a:lvl6pPr>
            <a:lvl7pPr marL="3281680" indent="0">
              <a:buNone/>
              <a:defRPr sz="1110"/>
            </a:lvl7pPr>
            <a:lvl8pPr marL="3828415" indent="0">
              <a:buNone/>
              <a:defRPr sz="1110"/>
            </a:lvl8pPr>
            <a:lvl9pPr marL="4375150" indent="0">
              <a:buNone/>
              <a:defRPr sz="111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9" name="图片 8">
            <a:extLst>
              <a:ext uri="{FF2B5EF4-FFF2-40B4-BE49-F238E27FC236}">
                <a16:creationId xmlns="" xmlns:a16="http://schemas.microsoft.com/office/drawing/2014/main" id="{733DF622-8937-4B91-8EC8-0BE3EE17511A}"/>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8" name="图片 7">
            <a:extLst>
              <a:ext uri="{FF2B5EF4-FFF2-40B4-BE49-F238E27FC236}">
                <a16:creationId xmlns="" xmlns:a16="http://schemas.microsoft.com/office/drawing/2014/main" id="{D974AA5E-3210-4532-8373-5528CAD7F732}"/>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554" y="274649"/>
            <a:ext cx="2057447" cy="585174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11" y="274649"/>
            <a:ext cx="6019939" cy="585174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8" name="图片 7">
            <a:extLst>
              <a:ext uri="{FF2B5EF4-FFF2-40B4-BE49-F238E27FC236}">
                <a16:creationId xmlns="" xmlns:a16="http://schemas.microsoft.com/office/drawing/2014/main" id="{42759C2D-BF15-4A57-9A14-8FA8078B9052}"/>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7" name="图片 6">
            <a:extLst>
              <a:ext uri="{FF2B5EF4-FFF2-40B4-BE49-F238E27FC236}">
                <a16:creationId xmlns="" xmlns:a16="http://schemas.microsoft.com/office/drawing/2014/main" id="{999F40F7-2FAD-458C-BCEA-C201B0CFE07F}"/>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30" y="4407063"/>
            <a:ext cx="7772579" cy="1362125"/>
          </a:xfrm>
        </p:spPr>
        <p:txBody>
          <a:bodyPr anchor="t">
            <a:noAutofit/>
          </a:bodyPr>
          <a:lstStyle>
            <a:lvl1pPr algn="l">
              <a:defRPr sz="4800" b="1" cap="all"/>
            </a:lvl1pPr>
          </a:lstStyle>
          <a:p>
            <a:r>
              <a:rPr lang="zh-CN" altLang="en-US" dirty="0"/>
              <a:t>单击此处编辑母版标题样式</a:t>
            </a:r>
          </a:p>
        </p:txBody>
      </p:sp>
      <p:sp>
        <p:nvSpPr>
          <p:cNvPr id="3" name="文本占位符 2"/>
          <p:cNvSpPr>
            <a:spLocks noGrp="1"/>
          </p:cNvSpPr>
          <p:nvPr>
            <p:ph type="body" idx="1"/>
          </p:nvPr>
        </p:nvSpPr>
        <p:spPr>
          <a:xfrm>
            <a:off x="722330" y="2906822"/>
            <a:ext cx="7772579" cy="1500244"/>
          </a:xfrm>
        </p:spPr>
        <p:txBody>
          <a:bodyPr anchor="b"/>
          <a:lstStyle>
            <a:lvl1pPr marL="0" indent="0">
              <a:buNone/>
              <a:defRPr sz="2300">
                <a:solidFill>
                  <a:schemeClr val="tx1">
                    <a:tint val="75000"/>
                  </a:schemeClr>
                </a:solidFill>
              </a:defRPr>
            </a:lvl1pPr>
            <a:lvl2pPr marL="546735" indent="0">
              <a:buNone/>
              <a:defRPr sz="2065">
                <a:solidFill>
                  <a:schemeClr val="tx1">
                    <a:tint val="75000"/>
                  </a:schemeClr>
                </a:solidFill>
              </a:defRPr>
            </a:lvl2pPr>
            <a:lvl3pPr marL="1093470" indent="0">
              <a:buNone/>
              <a:defRPr sz="1905">
                <a:solidFill>
                  <a:schemeClr val="tx1">
                    <a:tint val="75000"/>
                  </a:schemeClr>
                </a:solidFill>
              </a:defRPr>
            </a:lvl3pPr>
            <a:lvl4pPr marL="1640840" indent="0">
              <a:buNone/>
              <a:defRPr sz="1745">
                <a:solidFill>
                  <a:schemeClr val="tx1">
                    <a:tint val="75000"/>
                  </a:schemeClr>
                </a:solidFill>
              </a:defRPr>
            </a:lvl4pPr>
            <a:lvl5pPr marL="2187575" indent="0">
              <a:buNone/>
              <a:defRPr sz="1745">
                <a:solidFill>
                  <a:schemeClr val="tx1">
                    <a:tint val="75000"/>
                  </a:schemeClr>
                </a:solidFill>
              </a:defRPr>
            </a:lvl5pPr>
            <a:lvl6pPr marL="2734945" indent="0">
              <a:buNone/>
              <a:defRPr sz="1745">
                <a:solidFill>
                  <a:schemeClr val="tx1">
                    <a:tint val="75000"/>
                  </a:schemeClr>
                </a:solidFill>
              </a:defRPr>
            </a:lvl6pPr>
            <a:lvl7pPr marL="3281680" indent="0">
              <a:buNone/>
              <a:defRPr sz="1745">
                <a:solidFill>
                  <a:schemeClr val="tx1">
                    <a:tint val="75000"/>
                  </a:schemeClr>
                </a:solidFill>
              </a:defRPr>
            </a:lvl7pPr>
            <a:lvl8pPr marL="3828415" indent="0">
              <a:buNone/>
              <a:defRPr sz="1745">
                <a:solidFill>
                  <a:schemeClr val="tx1">
                    <a:tint val="75000"/>
                  </a:schemeClr>
                </a:solidFill>
              </a:defRPr>
            </a:lvl8pPr>
            <a:lvl9pPr marL="4375150" indent="0">
              <a:buNone/>
              <a:defRPr sz="174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7" name="图片 6">
            <a:extLst>
              <a:ext uri="{FF2B5EF4-FFF2-40B4-BE49-F238E27FC236}">
                <a16:creationId xmlns="" xmlns:a16="http://schemas.microsoft.com/office/drawing/2014/main" id="{83C59B67-B0DB-462A-8C55-657F41F7DF6E}"/>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11" y="1600261"/>
            <a:ext cx="4038693" cy="4526129"/>
          </a:xfrm>
        </p:spPr>
        <p:txBody>
          <a:bodyPr/>
          <a:lstStyle>
            <a:lvl1pPr>
              <a:defRPr sz="3335"/>
            </a:lvl1pPr>
            <a:lvl2pPr>
              <a:defRPr sz="2855"/>
            </a:lvl2pPr>
            <a:lvl3pPr>
              <a:defRPr sz="2300"/>
            </a:lvl3pPr>
            <a:lvl4pPr>
              <a:defRPr sz="2065"/>
            </a:lvl4pPr>
            <a:lvl5pPr>
              <a:defRPr sz="2065"/>
            </a:lvl5pPr>
            <a:lvl6pPr>
              <a:defRPr sz="2065"/>
            </a:lvl6pPr>
            <a:lvl7pPr>
              <a:defRPr sz="2065"/>
            </a:lvl7pPr>
            <a:lvl8pPr>
              <a:defRPr sz="2065"/>
            </a:lvl8pPr>
            <a:lvl9pPr>
              <a:defRPr sz="20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308" y="1600261"/>
            <a:ext cx="4038693" cy="4526129"/>
          </a:xfrm>
        </p:spPr>
        <p:txBody>
          <a:bodyPr/>
          <a:lstStyle>
            <a:lvl1pPr>
              <a:defRPr sz="3335"/>
            </a:lvl1pPr>
            <a:lvl2pPr>
              <a:defRPr sz="2855"/>
            </a:lvl2pPr>
            <a:lvl3pPr>
              <a:defRPr sz="2300"/>
            </a:lvl3pPr>
            <a:lvl4pPr>
              <a:defRPr sz="2065"/>
            </a:lvl4pPr>
            <a:lvl5pPr>
              <a:defRPr sz="2065"/>
            </a:lvl5pPr>
            <a:lvl6pPr>
              <a:defRPr sz="2065"/>
            </a:lvl6pPr>
            <a:lvl7pPr>
              <a:defRPr sz="2065"/>
            </a:lvl7pPr>
            <a:lvl8pPr>
              <a:defRPr sz="2065"/>
            </a:lvl8pPr>
            <a:lvl9pPr>
              <a:defRPr sz="20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9" name="图片 8">
            <a:extLst>
              <a:ext uri="{FF2B5EF4-FFF2-40B4-BE49-F238E27FC236}">
                <a16:creationId xmlns="" xmlns:a16="http://schemas.microsoft.com/office/drawing/2014/main" id="{58D94823-7177-4569-B94B-0912BA25B0A3}"/>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10" y="1535169"/>
            <a:ext cx="4040281" cy="639787"/>
          </a:xfrm>
        </p:spPr>
        <p:txBody>
          <a:bodyPr anchor="b"/>
          <a:lstStyle>
            <a:lvl1pPr marL="0" indent="0">
              <a:buNone/>
              <a:defRPr sz="2855" b="1"/>
            </a:lvl1pPr>
            <a:lvl2pPr marL="546735" indent="0">
              <a:buNone/>
              <a:defRPr sz="2300" b="1"/>
            </a:lvl2pPr>
            <a:lvl3pPr marL="1093470" indent="0">
              <a:buNone/>
              <a:defRPr sz="2065" b="1"/>
            </a:lvl3pPr>
            <a:lvl4pPr marL="1640840" indent="0">
              <a:buNone/>
              <a:defRPr sz="1905" b="1"/>
            </a:lvl4pPr>
            <a:lvl5pPr marL="2187575" indent="0">
              <a:buNone/>
              <a:defRPr sz="1905" b="1"/>
            </a:lvl5pPr>
            <a:lvl6pPr marL="2734945" indent="0">
              <a:buNone/>
              <a:defRPr sz="1905" b="1"/>
            </a:lvl6pPr>
            <a:lvl7pPr marL="3281680" indent="0">
              <a:buNone/>
              <a:defRPr sz="1905" b="1"/>
            </a:lvl7pPr>
            <a:lvl8pPr marL="3828415" indent="0">
              <a:buNone/>
              <a:defRPr sz="1905" b="1"/>
            </a:lvl8pPr>
            <a:lvl9pPr marL="4375150" indent="0">
              <a:buNone/>
              <a:defRPr sz="1905" b="1"/>
            </a:lvl9pPr>
          </a:lstStyle>
          <a:p>
            <a:pPr lvl="0"/>
            <a:r>
              <a:rPr lang="zh-CN" altLang="en-US"/>
              <a:t>单击此处编辑母版文本样式</a:t>
            </a:r>
          </a:p>
        </p:txBody>
      </p:sp>
      <p:sp>
        <p:nvSpPr>
          <p:cNvPr id="4" name="内容占位符 3"/>
          <p:cNvSpPr>
            <a:spLocks noGrp="1"/>
          </p:cNvSpPr>
          <p:nvPr>
            <p:ph sz="half" idx="2"/>
          </p:nvPr>
        </p:nvSpPr>
        <p:spPr>
          <a:xfrm>
            <a:off x="457210" y="2174957"/>
            <a:ext cx="4040281" cy="3951433"/>
          </a:xfrm>
        </p:spPr>
        <p:txBody>
          <a:bodyPr/>
          <a:lstStyle>
            <a:lvl1pPr>
              <a:defRPr sz="2855"/>
            </a:lvl1pPr>
            <a:lvl2pPr>
              <a:defRPr sz="2300"/>
            </a:lvl2pPr>
            <a:lvl3pPr>
              <a:defRPr sz="206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134" y="1535169"/>
            <a:ext cx="4041867" cy="639787"/>
          </a:xfrm>
        </p:spPr>
        <p:txBody>
          <a:bodyPr anchor="b"/>
          <a:lstStyle>
            <a:lvl1pPr marL="0" indent="0">
              <a:buNone/>
              <a:defRPr sz="2855" b="1"/>
            </a:lvl1pPr>
            <a:lvl2pPr marL="546735" indent="0">
              <a:buNone/>
              <a:defRPr sz="2300" b="1"/>
            </a:lvl2pPr>
            <a:lvl3pPr marL="1093470" indent="0">
              <a:buNone/>
              <a:defRPr sz="2065" b="1"/>
            </a:lvl3pPr>
            <a:lvl4pPr marL="1640840" indent="0">
              <a:buNone/>
              <a:defRPr sz="1905" b="1"/>
            </a:lvl4pPr>
            <a:lvl5pPr marL="2187575" indent="0">
              <a:buNone/>
              <a:defRPr sz="1905" b="1"/>
            </a:lvl5pPr>
            <a:lvl6pPr marL="2734945" indent="0">
              <a:buNone/>
              <a:defRPr sz="1905" b="1"/>
            </a:lvl6pPr>
            <a:lvl7pPr marL="3281680" indent="0">
              <a:buNone/>
              <a:defRPr sz="1905" b="1"/>
            </a:lvl7pPr>
            <a:lvl8pPr marL="3828415" indent="0">
              <a:buNone/>
              <a:defRPr sz="1905" b="1"/>
            </a:lvl8pPr>
            <a:lvl9pPr marL="4375150" indent="0">
              <a:buNone/>
              <a:defRPr sz="1905" b="1"/>
            </a:lvl9pPr>
          </a:lstStyle>
          <a:p>
            <a:pPr lvl="0"/>
            <a:r>
              <a:rPr lang="zh-CN" altLang="en-US"/>
              <a:t>单击此处编辑母版文本样式</a:t>
            </a:r>
          </a:p>
        </p:txBody>
      </p:sp>
      <p:sp>
        <p:nvSpPr>
          <p:cNvPr id="6" name="内容占位符 5"/>
          <p:cNvSpPr>
            <a:spLocks noGrp="1"/>
          </p:cNvSpPr>
          <p:nvPr>
            <p:ph sz="quarter" idx="4"/>
          </p:nvPr>
        </p:nvSpPr>
        <p:spPr>
          <a:xfrm>
            <a:off x="4645134" y="2174957"/>
            <a:ext cx="4041867" cy="3951433"/>
          </a:xfrm>
        </p:spPr>
        <p:txBody>
          <a:bodyPr/>
          <a:lstStyle>
            <a:lvl1pPr>
              <a:defRPr sz="2855"/>
            </a:lvl1pPr>
            <a:lvl2pPr>
              <a:defRPr sz="2300"/>
            </a:lvl2pPr>
            <a:lvl3pPr>
              <a:defRPr sz="206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11" name="图片 10">
            <a:extLst>
              <a:ext uri="{FF2B5EF4-FFF2-40B4-BE49-F238E27FC236}">
                <a16:creationId xmlns="" xmlns:a16="http://schemas.microsoft.com/office/drawing/2014/main" id="{45DE9525-A813-4613-83FD-4857EDCD8AB3}"/>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0926516-D429-45EE-A9CA-65D799AF074A}"/>
              </a:ext>
            </a:extLst>
          </p:cNvPr>
          <p:cNvSpPr>
            <a:spLocks noGrp="1"/>
          </p:cNvSpPr>
          <p:nvPr>
            <p:ph type="title" hasCustomPrompt="1"/>
          </p:nvPr>
        </p:nvSpPr>
        <p:spPr>
          <a:xfrm>
            <a:off x="655783" y="274649"/>
            <a:ext cx="8031218" cy="634071"/>
          </a:xfrm>
        </p:spPr>
        <p:txBody>
          <a:bodyPr>
            <a:normAutofit/>
          </a:bodyPr>
          <a:lstStyle>
            <a:lvl1pPr algn="l">
              <a:defRPr sz="2400">
                <a:latin typeface="+mj-ea"/>
                <a:ea typeface="+mj-ea"/>
              </a:defRPr>
            </a:lvl1pPr>
          </a:lstStyle>
          <a:p>
            <a:r>
              <a:rPr lang="zh-CN" altLang="en-US" dirty="0"/>
              <a:t>标题在此输入</a:t>
            </a:r>
            <a:r>
              <a:rPr lang="en-US" altLang="zh-CN" dirty="0"/>
              <a:t>24</a:t>
            </a:r>
            <a:r>
              <a:rPr lang="zh-CN" altLang="en-US" dirty="0"/>
              <a:t>号微软雅黑</a:t>
            </a:r>
          </a:p>
        </p:txBody>
      </p:sp>
      <p:sp>
        <p:nvSpPr>
          <p:cNvPr id="3" name="日期占位符 2">
            <a:extLst>
              <a:ext uri="{FF2B5EF4-FFF2-40B4-BE49-F238E27FC236}">
                <a16:creationId xmlns="" xmlns:a16="http://schemas.microsoft.com/office/drawing/2014/main" id="{EFFC0C33-4826-4F02-BDA6-F128A04B0F43}"/>
              </a:ext>
            </a:extLst>
          </p:cNvPr>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4" name="页脚占位符 3">
            <a:extLst>
              <a:ext uri="{FF2B5EF4-FFF2-40B4-BE49-F238E27FC236}">
                <a16:creationId xmlns="" xmlns:a16="http://schemas.microsoft.com/office/drawing/2014/main" id="{D283B68E-4DDF-484D-AB81-27FFD6FFC9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A5C9F37-DA96-40BC-9F55-21F2BFECCEC4}"/>
              </a:ext>
            </a:extLst>
          </p:cNvPr>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6" name="图片 5">
            <a:extLst>
              <a:ext uri="{FF2B5EF4-FFF2-40B4-BE49-F238E27FC236}">
                <a16:creationId xmlns="" xmlns:a16="http://schemas.microsoft.com/office/drawing/2014/main" id="{10D9F27D-FDCB-4581-89A0-CA4F2FD2095F}"/>
              </a:ext>
            </a:extLst>
          </p:cNvPr>
          <p:cNvPicPr>
            <a:picLocks noChangeAspect="1"/>
          </p:cNvPicPr>
          <p:nvPr userDrawn="1"/>
        </p:nvPicPr>
        <p:blipFill>
          <a:blip r:embed="rId2"/>
          <a:stretch>
            <a:fillRect/>
          </a:stretch>
        </p:blipFill>
        <p:spPr>
          <a:xfrm>
            <a:off x="0" y="6214281"/>
            <a:ext cx="9145905" cy="517525"/>
          </a:xfrm>
          <a:prstGeom prst="rect">
            <a:avLst/>
          </a:prstGeom>
        </p:spPr>
      </p:pic>
      <p:sp>
        <p:nvSpPr>
          <p:cNvPr id="8" name="矩形 7">
            <a:extLst>
              <a:ext uri="{FF2B5EF4-FFF2-40B4-BE49-F238E27FC236}">
                <a16:creationId xmlns="" xmlns:a16="http://schemas.microsoft.com/office/drawing/2014/main" id="{F2D1FB70-77D6-4D46-89C8-3AEED4B4B812}"/>
              </a:ext>
            </a:extLst>
          </p:cNvPr>
          <p:cNvSpPr/>
          <p:nvPr userDrawn="1"/>
        </p:nvSpPr>
        <p:spPr>
          <a:xfrm>
            <a:off x="498731" y="384956"/>
            <a:ext cx="157052" cy="379748"/>
          </a:xfrm>
          <a:prstGeom prst="rect">
            <a:avLst/>
          </a:prstGeom>
          <a:solidFill>
            <a:srgbClr val="43A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20"/>
          </a:p>
        </p:txBody>
      </p:sp>
    </p:spTree>
    <p:extLst>
      <p:ext uri="{BB962C8B-B14F-4D97-AF65-F5344CB8AC3E}">
        <p14:creationId xmlns:p14="http://schemas.microsoft.com/office/powerpoint/2010/main" val="2065333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EFFC0C33-4826-4F02-BDA6-F128A04B0F43}"/>
              </a:ext>
            </a:extLst>
          </p:cNvPr>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4" name="页脚占位符 3">
            <a:extLst>
              <a:ext uri="{FF2B5EF4-FFF2-40B4-BE49-F238E27FC236}">
                <a16:creationId xmlns="" xmlns:a16="http://schemas.microsoft.com/office/drawing/2014/main" id="{D283B68E-4DDF-484D-AB81-27FFD6FFC93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FA5C9F37-DA96-40BC-9F55-21F2BFECCEC4}"/>
              </a:ext>
            </a:extLst>
          </p:cNvPr>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6" name="图片 5">
            <a:extLst>
              <a:ext uri="{FF2B5EF4-FFF2-40B4-BE49-F238E27FC236}">
                <a16:creationId xmlns="" xmlns:a16="http://schemas.microsoft.com/office/drawing/2014/main" id="{10D9F27D-FDCB-4581-89A0-CA4F2FD2095F}"/>
              </a:ext>
            </a:extLst>
          </p:cNvPr>
          <p:cNvPicPr>
            <a:picLocks noChangeAspect="1"/>
          </p:cNvPicPr>
          <p:nvPr userDrawn="1"/>
        </p:nvPicPr>
        <p:blipFill>
          <a:blip r:embed="rId2"/>
          <a:stretch>
            <a:fillRect/>
          </a:stretch>
        </p:blipFill>
        <p:spPr>
          <a:xfrm>
            <a:off x="0" y="6214281"/>
            <a:ext cx="9145905" cy="517525"/>
          </a:xfrm>
          <a:prstGeom prst="rect">
            <a:avLst/>
          </a:prstGeom>
        </p:spPr>
      </p:pic>
    </p:spTree>
    <p:extLst>
      <p:ext uri="{BB962C8B-B14F-4D97-AF65-F5344CB8AC3E}">
        <p14:creationId xmlns:p14="http://schemas.microsoft.com/office/powerpoint/2010/main" val="3405956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结束页">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5" name="图片 4" descr="仁度信纸PPT-522">
            <a:extLst>
              <a:ext uri="{FF2B5EF4-FFF2-40B4-BE49-F238E27FC236}">
                <a16:creationId xmlns="" xmlns:a16="http://schemas.microsoft.com/office/drawing/2014/main" id="{18E82A34-D0E9-4D8C-BF7E-153E3F4B3B26}"/>
              </a:ext>
            </a:extLst>
          </p:cNvPr>
          <p:cNvPicPr>
            <a:picLocks noChangeAspect="1"/>
          </p:cNvPicPr>
          <p:nvPr userDrawn="1"/>
        </p:nvPicPr>
        <p:blipFill>
          <a:blip r:embed="rId2">
            <a:lum bright="-12000"/>
          </a:blip>
          <a:stretch>
            <a:fillRect/>
          </a:stretch>
        </p:blipFill>
        <p:spPr>
          <a:xfrm>
            <a:off x="-635" y="1034415"/>
            <a:ext cx="9149715" cy="4756150"/>
          </a:xfrm>
          <a:prstGeom prst="rect">
            <a:avLst/>
          </a:prstGeom>
          <a:solidFill>
            <a:schemeClr val="accent1"/>
          </a:solidFill>
        </p:spPr>
      </p:pic>
      <p:sp>
        <p:nvSpPr>
          <p:cNvPr id="6" name="矩形 5">
            <a:extLst>
              <a:ext uri="{FF2B5EF4-FFF2-40B4-BE49-F238E27FC236}">
                <a16:creationId xmlns="" xmlns:a16="http://schemas.microsoft.com/office/drawing/2014/main" id="{EE81B3D9-1E7C-47FF-AE5E-DCD134FC99F9}"/>
              </a:ext>
            </a:extLst>
          </p:cNvPr>
          <p:cNvSpPr/>
          <p:nvPr userDrawn="1"/>
        </p:nvSpPr>
        <p:spPr>
          <a:xfrm>
            <a:off x="1193918" y="1988840"/>
            <a:ext cx="3095696" cy="642620"/>
          </a:xfrm>
          <a:prstGeom prst="rect">
            <a:avLst/>
          </a:prstGeom>
        </p:spPr>
        <p:txBody>
          <a:bodyPr wrap="square" lIns="94336" tIns="47168" rIns="94336" bIns="47168">
            <a:spAutoFit/>
          </a:bodyPr>
          <a:lstStyle/>
          <a:p>
            <a:pPr>
              <a:lnSpc>
                <a:spcPct val="150000"/>
              </a:lnSpc>
              <a:spcBef>
                <a:spcPts val="935"/>
              </a:spcBef>
              <a:defRPr/>
            </a:pPr>
            <a:r>
              <a:rPr lang="zh-CN" altLang="en-US" sz="2380" b="1" dirty="0">
                <a:solidFill>
                  <a:schemeClr val="bg1"/>
                </a:solidFill>
                <a:latin typeface="微软雅黑" panose="020B0503020204020204" pitchFamily="34" charset="-122"/>
                <a:ea typeface="微软雅黑" panose="020B0503020204020204" pitchFamily="34" charset="-122"/>
              </a:rPr>
              <a:t>感谢聆听 谢谢观看！</a:t>
            </a:r>
          </a:p>
        </p:txBody>
      </p:sp>
      <p:sp>
        <p:nvSpPr>
          <p:cNvPr id="7" name="文本框 6">
            <a:extLst>
              <a:ext uri="{FF2B5EF4-FFF2-40B4-BE49-F238E27FC236}">
                <a16:creationId xmlns="" xmlns:a16="http://schemas.microsoft.com/office/drawing/2014/main" id="{261F42A5-22FD-4449-83CC-260A899AE986}"/>
              </a:ext>
            </a:extLst>
          </p:cNvPr>
          <p:cNvSpPr txBox="1"/>
          <p:nvPr userDrawn="1"/>
        </p:nvSpPr>
        <p:spPr>
          <a:xfrm>
            <a:off x="5289288" y="2055526"/>
            <a:ext cx="2493645" cy="2915285"/>
          </a:xfrm>
          <a:prstGeom prst="rect">
            <a:avLst/>
          </a:prstGeom>
          <a:noFill/>
        </p:spPr>
        <p:txBody>
          <a:bodyPr wrap="none" rtlCol="0">
            <a:spAutoFit/>
          </a:bodyPr>
          <a:lstStyle/>
          <a:p>
            <a:pPr algn="l">
              <a:lnSpc>
                <a:spcPct val="100000"/>
              </a:lnSpc>
              <a:spcBef>
                <a:spcPts val="935"/>
              </a:spcBef>
              <a:defRPr/>
            </a:pPr>
            <a:r>
              <a:rPr lang="zh-CN" altLang="en-US" sz="1500" dirty="0">
                <a:solidFill>
                  <a:schemeClr val="bg1"/>
                </a:solidFill>
                <a:latin typeface="微软雅黑" panose="020B0503020204020204" pitchFamily="34" charset="-122"/>
                <a:ea typeface="微软雅黑" panose="020B0503020204020204" pitchFamily="34" charset="-122"/>
                <a:sym typeface="+mn-ea"/>
              </a:rPr>
              <a:t>上海仁度生物科技有限公司</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SHANGHAI RENDU BIOTECHNOLOGY CO., LTD.</a:t>
            </a:r>
          </a:p>
          <a:p>
            <a:pPr algn="l">
              <a:lnSpc>
                <a:spcPct val="100000"/>
              </a:lnSpc>
              <a:spcBef>
                <a:spcPts val="935"/>
              </a:spcBef>
              <a:defRPr/>
            </a:pPr>
            <a:endParaRPr lang="en-US" altLang="zh-CN" sz="795" dirty="0">
              <a:solidFill>
                <a:schemeClr val="bg1"/>
              </a:solidFill>
              <a:latin typeface="微软雅黑" panose="020B0503020204020204" pitchFamily="34" charset="-122"/>
              <a:ea typeface="微软雅黑" panose="020B0503020204020204" pitchFamily="34" charset="-122"/>
              <a:sym typeface="+mn-ea"/>
            </a:endParaRPr>
          </a:p>
          <a:p>
            <a:pPr algn="l">
              <a:lnSpc>
                <a:spcPct val="100000"/>
              </a:lnSpc>
              <a:spcBef>
                <a:spcPts val="935"/>
              </a:spcBef>
              <a:defRPr/>
            </a:pPr>
            <a:r>
              <a:rPr lang="zh-CN" altLang="en-US" sz="795" dirty="0">
                <a:solidFill>
                  <a:schemeClr val="bg1"/>
                </a:solidFill>
                <a:latin typeface="微软雅黑" panose="020B0503020204020204" pitchFamily="34" charset="-122"/>
                <a:ea typeface="微软雅黑" panose="020B0503020204020204" pitchFamily="34" charset="-122"/>
                <a:sym typeface="+mn-ea"/>
              </a:rPr>
              <a:t>上海张江高科技园区东区瑞庆路</a:t>
            </a:r>
            <a:r>
              <a:rPr lang="en-US" altLang="zh-CN" sz="795" dirty="0">
                <a:solidFill>
                  <a:schemeClr val="bg1"/>
                </a:solidFill>
                <a:latin typeface="微软雅黑" panose="020B0503020204020204" pitchFamily="34" charset="-122"/>
                <a:ea typeface="微软雅黑" panose="020B0503020204020204" pitchFamily="34" charset="-122"/>
                <a:sym typeface="+mn-ea"/>
              </a:rPr>
              <a:t>590</a:t>
            </a:r>
            <a:r>
              <a:rPr lang="zh-CN" altLang="en-US" sz="795" dirty="0">
                <a:solidFill>
                  <a:schemeClr val="bg1"/>
                </a:solidFill>
                <a:latin typeface="微软雅黑" panose="020B0503020204020204" pitchFamily="34" charset="-122"/>
                <a:ea typeface="微软雅黑" panose="020B0503020204020204" pitchFamily="34" charset="-122"/>
                <a:sym typeface="+mn-ea"/>
              </a:rPr>
              <a:t>号</a:t>
            </a:r>
            <a:r>
              <a:rPr lang="en-US" altLang="zh-CN" sz="795" dirty="0">
                <a:solidFill>
                  <a:schemeClr val="bg1"/>
                </a:solidFill>
                <a:latin typeface="微软雅黑" panose="020B0503020204020204" pitchFamily="34" charset="-122"/>
                <a:ea typeface="微软雅黑" panose="020B0503020204020204" pitchFamily="34" charset="-122"/>
                <a:sym typeface="+mn-ea"/>
              </a:rPr>
              <a:t>7</a:t>
            </a:r>
            <a:r>
              <a:rPr lang="zh-CN" altLang="en-US" sz="795" dirty="0">
                <a:solidFill>
                  <a:schemeClr val="bg1"/>
                </a:solidFill>
                <a:latin typeface="微软雅黑" panose="020B0503020204020204" pitchFamily="34" charset="-122"/>
                <a:ea typeface="微软雅黑" panose="020B0503020204020204" pitchFamily="34" charset="-122"/>
                <a:sym typeface="+mn-ea"/>
              </a:rPr>
              <a:t>幢三层</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SHANGHAI ZHANGJIANG HI TECH PARK EAST </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RUIQINGLU NO. 590 BUILDING 7 LAYER THREE</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TEL: 021-50720200  50720300   </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FAX: 021-50720186</a:t>
            </a:r>
          </a:p>
          <a:p>
            <a:pPr algn="l">
              <a:lnSpc>
                <a:spcPct val="100000"/>
              </a:lnSpc>
              <a:spcBef>
                <a:spcPts val="935"/>
              </a:spcBef>
              <a:defRPr/>
            </a:pPr>
            <a:r>
              <a:rPr lang="en-US" altLang="zh-CN" sz="795" dirty="0">
                <a:solidFill>
                  <a:schemeClr val="bg1"/>
                </a:solidFill>
                <a:latin typeface="微软雅黑" panose="020B0503020204020204" pitchFamily="34" charset="-122"/>
                <a:ea typeface="微软雅黑" panose="020B0503020204020204" pitchFamily="34" charset="-122"/>
                <a:sym typeface="+mn-ea"/>
              </a:rPr>
              <a:t>E-MAIL: RD@RDBIO.COM   </a:t>
            </a:r>
          </a:p>
          <a:p>
            <a:pPr algn="l">
              <a:lnSpc>
                <a:spcPct val="100000"/>
              </a:lnSpc>
              <a:spcBef>
                <a:spcPts val="935"/>
              </a:spcBef>
              <a:defRPr/>
            </a:pPr>
            <a:r>
              <a:rPr lang="zh-CN" altLang="en-US" sz="795" dirty="0">
                <a:solidFill>
                  <a:schemeClr val="bg1"/>
                </a:solidFill>
                <a:latin typeface="微软雅黑" panose="020B0503020204020204" pitchFamily="34" charset="-122"/>
                <a:ea typeface="微软雅黑" panose="020B0503020204020204" pitchFamily="34" charset="-122"/>
                <a:sym typeface="+mn-ea"/>
              </a:rPr>
              <a:t>邮政编码：</a:t>
            </a:r>
            <a:r>
              <a:rPr lang="en-US" altLang="zh-CN" sz="795" dirty="0">
                <a:solidFill>
                  <a:schemeClr val="bg1"/>
                </a:solidFill>
                <a:latin typeface="微软雅黑" panose="020B0503020204020204" pitchFamily="34" charset="-122"/>
                <a:ea typeface="微软雅黑" panose="020B0503020204020204" pitchFamily="34" charset="-122"/>
                <a:sym typeface="+mn-ea"/>
              </a:rPr>
              <a:t>201201</a:t>
            </a:r>
          </a:p>
          <a:p>
            <a:pPr algn="l">
              <a:lnSpc>
                <a:spcPct val="100000"/>
              </a:lnSpc>
              <a:spcBef>
                <a:spcPts val="935"/>
              </a:spcBef>
              <a:defRPr/>
            </a:pPr>
            <a:r>
              <a:rPr lang="en-US" altLang="zh-CN" sz="925" dirty="0">
                <a:solidFill>
                  <a:schemeClr val="bg1"/>
                </a:solidFill>
                <a:latin typeface="微软雅黑" panose="020B0503020204020204" pitchFamily="34" charset="-122"/>
                <a:ea typeface="微软雅黑" panose="020B0503020204020204" pitchFamily="34" charset="-122"/>
                <a:sym typeface="+mn-ea"/>
              </a:rPr>
              <a:t>WWW.RDBIO.COM</a:t>
            </a:r>
          </a:p>
          <a:p>
            <a:pPr algn="l">
              <a:lnSpc>
                <a:spcPct val="100000"/>
              </a:lnSpc>
            </a:pPr>
            <a:endParaRPr lang="en-US" altLang="zh-CN" sz="925" dirty="0">
              <a:solidFill>
                <a:schemeClr val="bg1"/>
              </a:solidFill>
              <a:latin typeface="微软雅黑" panose="020B0503020204020204" pitchFamily="34" charset="-122"/>
              <a:ea typeface="微软雅黑" panose="020B0503020204020204" pitchFamily="34" charset="-122"/>
              <a:sym typeface="+mn-ea"/>
            </a:endParaRPr>
          </a:p>
        </p:txBody>
      </p:sp>
      <p:sp>
        <p:nvSpPr>
          <p:cNvPr id="9" name="文本框 8">
            <a:extLst>
              <a:ext uri="{FF2B5EF4-FFF2-40B4-BE49-F238E27FC236}">
                <a16:creationId xmlns="" xmlns:a16="http://schemas.microsoft.com/office/drawing/2014/main" id="{93723035-B2FE-413F-8D46-61FCF6B35FF6}"/>
              </a:ext>
            </a:extLst>
          </p:cNvPr>
          <p:cNvSpPr txBox="1"/>
          <p:nvPr userDrawn="1"/>
        </p:nvSpPr>
        <p:spPr>
          <a:xfrm>
            <a:off x="557745" y="6076197"/>
            <a:ext cx="1640840" cy="273685"/>
          </a:xfrm>
          <a:prstGeom prst="rect">
            <a:avLst/>
          </a:prstGeom>
          <a:noFill/>
        </p:spPr>
        <p:txBody>
          <a:bodyPr wrap="none" rtlCol="0">
            <a:spAutoFit/>
          </a:bodyPr>
          <a:lstStyle/>
          <a:p>
            <a:pPr algn="l"/>
            <a:r>
              <a:rPr lang="zh-CN" altLang="en-US" sz="1190" b="1">
                <a:solidFill>
                  <a:srgbClr val="263C92"/>
                </a:solidFill>
                <a:latin typeface="微软雅黑" panose="020B0503020204020204" pitchFamily="34" charset="-122"/>
                <a:ea typeface="微软雅黑" panose="020B0503020204020204" pitchFamily="34" charset="-122"/>
              </a:rPr>
              <a:t>WWW.RDBIO.COM</a:t>
            </a:r>
          </a:p>
        </p:txBody>
      </p:sp>
      <p:pic>
        <p:nvPicPr>
          <p:cNvPr id="12" name="图片 11" descr="图形1">
            <a:extLst>
              <a:ext uri="{FF2B5EF4-FFF2-40B4-BE49-F238E27FC236}">
                <a16:creationId xmlns="" xmlns:a16="http://schemas.microsoft.com/office/drawing/2014/main" id="{82FF4C36-973D-421B-BE00-7043D34E8438}"/>
              </a:ext>
            </a:extLst>
          </p:cNvPr>
          <p:cNvPicPr>
            <a:picLocks noChangeAspect="1"/>
          </p:cNvPicPr>
          <p:nvPr userDrawn="1"/>
        </p:nvPicPr>
        <p:blipFill>
          <a:blip r:embed="rId3"/>
          <a:stretch>
            <a:fillRect/>
          </a:stretch>
        </p:blipFill>
        <p:spPr>
          <a:xfrm>
            <a:off x="557277" y="327140"/>
            <a:ext cx="1487601" cy="530866"/>
          </a:xfrm>
          <a:prstGeom prst="rect">
            <a:avLst/>
          </a:prstGeom>
        </p:spPr>
      </p:pic>
      <p:sp>
        <p:nvSpPr>
          <p:cNvPr id="13" name="文本框 12">
            <a:extLst>
              <a:ext uri="{FF2B5EF4-FFF2-40B4-BE49-F238E27FC236}">
                <a16:creationId xmlns="" xmlns:a16="http://schemas.microsoft.com/office/drawing/2014/main" id="{72F2B89F-1C56-4424-A5F6-93110F496190}"/>
              </a:ext>
            </a:extLst>
          </p:cNvPr>
          <p:cNvSpPr txBox="1"/>
          <p:nvPr userDrawn="1"/>
        </p:nvSpPr>
        <p:spPr>
          <a:xfrm>
            <a:off x="7039435" y="6076197"/>
            <a:ext cx="1684655" cy="295910"/>
          </a:xfrm>
          <a:prstGeom prst="rect">
            <a:avLst/>
          </a:prstGeom>
          <a:noFill/>
        </p:spPr>
        <p:txBody>
          <a:bodyPr wrap="none" rtlCol="0">
            <a:spAutoFit/>
          </a:bodyPr>
          <a:lstStyle/>
          <a:p>
            <a:pPr algn="l"/>
            <a:r>
              <a:rPr lang="zh-CN" altLang="en-US" sz="1325" b="1" dirty="0">
                <a:solidFill>
                  <a:srgbClr val="263C92"/>
                </a:solidFill>
                <a:latin typeface="微软雅黑" panose="020B0503020204020204" pitchFamily="34" charset="-122"/>
                <a:ea typeface="微软雅黑" panose="020B0503020204020204" pitchFamily="34" charset="-122"/>
              </a:rPr>
              <a:t>仁爱生命   度衡健康</a:t>
            </a:r>
          </a:p>
        </p:txBody>
      </p:sp>
      <p:pic>
        <p:nvPicPr>
          <p:cNvPr id="10" name="图片 9">
            <a:extLst>
              <a:ext uri="{FF2B5EF4-FFF2-40B4-BE49-F238E27FC236}">
                <a16:creationId xmlns="" xmlns:a16="http://schemas.microsoft.com/office/drawing/2014/main" id="{48DA2EA5-3A99-43F8-8947-38B766DDC22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91779" y="3284984"/>
            <a:ext cx="1398161" cy="1398161"/>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2" y="273060"/>
            <a:ext cx="3008382" cy="1162093"/>
          </a:xfrm>
        </p:spPr>
        <p:txBody>
          <a:bodyPr anchor="b"/>
          <a:lstStyle>
            <a:lvl1pPr algn="l">
              <a:defRPr sz="2300" b="1"/>
            </a:lvl1pPr>
          </a:lstStyle>
          <a:p>
            <a:r>
              <a:rPr lang="zh-CN" altLang="en-US"/>
              <a:t>单击此处编辑母版标题样式</a:t>
            </a:r>
          </a:p>
        </p:txBody>
      </p:sp>
      <p:sp>
        <p:nvSpPr>
          <p:cNvPr id="3" name="内容占位符 2"/>
          <p:cNvSpPr>
            <a:spLocks noGrp="1"/>
          </p:cNvSpPr>
          <p:nvPr>
            <p:ph idx="1"/>
          </p:nvPr>
        </p:nvSpPr>
        <p:spPr>
          <a:xfrm>
            <a:off x="3575133" y="273061"/>
            <a:ext cx="5111868" cy="5853327"/>
          </a:xfrm>
        </p:spPr>
        <p:txBody>
          <a:bodyPr/>
          <a:lstStyle>
            <a:lvl1pPr>
              <a:defRPr sz="3890"/>
            </a:lvl1pPr>
            <a:lvl2pPr>
              <a:defRPr sz="3335"/>
            </a:lvl2pPr>
            <a:lvl3pPr>
              <a:defRPr sz="2855"/>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2" y="1435154"/>
            <a:ext cx="3008382" cy="4691236"/>
          </a:xfrm>
        </p:spPr>
        <p:txBody>
          <a:bodyPr/>
          <a:lstStyle>
            <a:lvl1pPr marL="0" indent="0">
              <a:buNone/>
              <a:defRPr sz="1745"/>
            </a:lvl1pPr>
            <a:lvl2pPr marL="546735" indent="0">
              <a:buNone/>
              <a:defRPr sz="1430"/>
            </a:lvl2pPr>
            <a:lvl3pPr marL="1093470" indent="0">
              <a:buNone/>
              <a:defRPr sz="1190"/>
            </a:lvl3pPr>
            <a:lvl4pPr marL="1640840" indent="0">
              <a:buNone/>
              <a:defRPr sz="1110"/>
            </a:lvl4pPr>
            <a:lvl5pPr marL="2187575" indent="0">
              <a:buNone/>
              <a:defRPr sz="1110"/>
            </a:lvl5pPr>
            <a:lvl6pPr marL="2734945" indent="0">
              <a:buNone/>
              <a:defRPr sz="1110"/>
            </a:lvl6pPr>
            <a:lvl7pPr marL="3281680" indent="0">
              <a:buNone/>
              <a:defRPr sz="1110"/>
            </a:lvl7pPr>
            <a:lvl8pPr marL="3828415" indent="0">
              <a:buNone/>
              <a:defRPr sz="1110"/>
            </a:lvl8pPr>
            <a:lvl9pPr marL="4375150" indent="0">
              <a:buNone/>
              <a:defRPr sz="111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11C76D3-5BA3-4F88-8408-81AC21F5697D}" type="datetimeFigureOut">
              <a:rPr lang="zh-CN" altLang="en-US" smtClean="0"/>
              <a:t>2019/2/2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F91BD-E1B8-47E2-A48B-8DBF6F7070E6}" type="slidenum">
              <a:rPr lang="zh-CN" altLang="en-US" smtClean="0"/>
              <a:t>‹#›</a:t>
            </a:fld>
            <a:endParaRPr lang="zh-CN" altLang="en-US"/>
          </a:p>
        </p:txBody>
      </p:sp>
      <p:pic>
        <p:nvPicPr>
          <p:cNvPr id="9" name="图片 8">
            <a:extLst>
              <a:ext uri="{FF2B5EF4-FFF2-40B4-BE49-F238E27FC236}">
                <a16:creationId xmlns="" xmlns:a16="http://schemas.microsoft.com/office/drawing/2014/main" id="{8F9E9B84-B26F-4D7B-8BB2-B8D8580E0A00}"/>
              </a:ext>
            </a:extLst>
          </p:cNvPr>
          <p:cNvPicPr>
            <a:picLocks noChangeAspect="1"/>
          </p:cNvPicPr>
          <p:nvPr userDrawn="1"/>
        </p:nvPicPr>
        <p:blipFill>
          <a:blip r:embed="rId2"/>
          <a:stretch>
            <a:fillRect/>
          </a:stretch>
        </p:blipFill>
        <p:spPr>
          <a:xfrm>
            <a:off x="0" y="6204198"/>
            <a:ext cx="9145905" cy="51752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11" y="274649"/>
            <a:ext cx="8229790" cy="1143044"/>
          </a:xfrm>
          <a:prstGeom prst="rect">
            <a:avLst/>
          </a:prstGeom>
        </p:spPr>
        <p:txBody>
          <a:bodyPr vert="horz" lIns="137810" tIns="68906" rIns="137810" bIns="68906"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11" y="1600261"/>
            <a:ext cx="8229790" cy="4526129"/>
          </a:xfrm>
          <a:prstGeom prst="rect">
            <a:avLst/>
          </a:prstGeom>
        </p:spPr>
        <p:txBody>
          <a:bodyPr vert="horz" lIns="137810" tIns="68906" rIns="137810" bIns="6890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11" y="6356584"/>
            <a:ext cx="2133649" cy="365139"/>
          </a:xfrm>
          <a:prstGeom prst="rect">
            <a:avLst/>
          </a:prstGeom>
        </p:spPr>
        <p:txBody>
          <a:bodyPr vert="horz" lIns="137810" tIns="68906" rIns="137810" bIns="68906" rtlCol="0" anchor="ctr"/>
          <a:lstStyle>
            <a:lvl1pPr algn="l">
              <a:defRPr sz="1430">
                <a:solidFill>
                  <a:schemeClr val="tx1">
                    <a:tint val="75000"/>
                  </a:schemeClr>
                </a:solidFill>
              </a:defRPr>
            </a:lvl1pPr>
          </a:lstStyle>
          <a:p>
            <a:fld id="{611C76D3-5BA3-4F88-8408-81AC21F5697D}" type="datetimeFigureOut">
              <a:rPr lang="zh-CN" altLang="en-US" smtClean="0"/>
              <a:t>2019/2/2</a:t>
            </a:fld>
            <a:endParaRPr lang="zh-CN" altLang="en-US"/>
          </a:p>
        </p:txBody>
      </p:sp>
      <p:sp>
        <p:nvSpPr>
          <p:cNvPr id="5" name="页脚占位符 4"/>
          <p:cNvSpPr>
            <a:spLocks noGrp="1"/>
          </p:cNvSpPr>
          <p:nvPr>
            <p:ph type="ftr" sz="quarter" idx="3"/>
          </p:nvPr>
        </p:nvSpPr>
        <p:spPr>
          <a:xfrm>
            <a:off x="3124274" y="6356584"/>
            <a:ext cx="2895666" cy="365139"/>
          </a:xfrm>
          <a:prstGeom prst="rect">
            <a:avLst/>
          </a:prstGeom>
        </p:spPr>
        <p:txBody>
          <a:bodyPr vert="horz" lIns="137810" tIns="68906" rIns="137810" bIns="68906" rtlCol="0" anchor="ctr"/>
          <a:lstStyle>
            <a:lvl1pPr algn="ctr">
              <a:defRPr sz="143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351" y="6356584"/>
            <a:ext cx="2133649" cy="365139"/>
          </a:xfrm>
          <a:prstGeom prst="rect">
            <a:avLst/>
          </a:prstGeom>
        </p:spPr>
        <p:txBody>
          <a:bodyPr vert="horz" lIns="137810" tIns="68906" rIns="137810" bIns="68906" rtlCol="0" anchor="ctr"/>
          <a:lstStyle>
            <a:lvl1pPr algn="r">
              <a:defRPr sz="1430">
                <a:solidFill>
                  <a:schemeClr val="tx1">
                    <a:tint val="75000"/>
                  </a:schemeClr>
                </a:solidFill>
              </a:defRPr>
            </a:lvl1pPr>
          </a:lstStyle>
          <a:p>
            <a:fld id="{FDFF91BD-E1B8-47E2-A48B-8DBF6F7070E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61" r:id="rId7"/>
    <p:sldLayoutId id="2147483655" r:id="rId8"/>
    <p:sldLayoutId id="2147483656" r:id="rId9"/>
    <p:sldLayoutId id="2147483657" r:id="rId10"/>
    <p:sldLayoutId id="2147483658" r:id="rId11"/>
    <p:sldLayoutId id="2147483659" r:id="rId12"/>
  </p:sldLayoutIdLst>
  <p:txStyles>
    <p:titleStyle>
      <a:lvl1pPr algn="ctr" defTabSz="1093470" rtl="0" eaLnBrk="1" latinLnBrk="0" hangingPunct="1">
        <a:spcBef>
          <a:spcPct val="0"/>
        </a:spcBef>
        <a:buNone/>
        <a:defRPr sz="3200" kern="1200">
          <a:solidFill>
            <a:srgbClr val="304290"/>
          </a:solidFill>
          <a:latin typeface="+mj-lt"/>
          <a:ea typeface="+mj-ea"/>
          <a:cs typeface="+mj-cs"/>
        </a:defRPr>
      </a:lvl1pPr>
    </p:titleStyle>
    <p:bodyStyle>
      <a:lvl1pPr marL="410210" indent="-410210" algn="l" defTabSz="1093470" rtl="0" eaLnBrk="1" latinLnBrk="0" hangingPunct="1">
        <a:spcBef>
          <a:spcPts val="75"/>
        </a:spcBef>
        <a:buFont typeface="Arial" panose="020B0604020202020204" pitchFamily="34" charset="0"/>
        <a:buChar char="•"/>
        <a:defRPr sz="2800" kern="1200">
          <a:solidFill>
            <a:schemeClr val="tx1"/>
          </a:solidFill>
          <a:latin typeface="+mn-lt"/>
          <a:ea typeface="+mn-ea"/>
          <a:cs typeface="+mn-cs"/>
        </a:defRPr>
      </a:lvl1pPr>
      <a:lvl2pPr marL="888365" indent="-341630" algn="l" defTabSz="1093470" rtl="0" eaLnBrk="1" latinLnBrk="0" hangingPunct="1">
        <a:spcBef>
          <a:spcPts val="75"/>
        </a:spcBef>
        <a:buFont typeface="Arial" panose="020B0604020202020204" pitchFamily="34" charset="0"/>
        <a:buChar char="–"/>
        <a:defRPr sz="2400" kern="1200">
          <a:solidFill>
            <a:schemeClr val="tx1"/>
          </a:solidFill>
          <a:latin typeface="+mn-lt"/>
          <a:ea typeface="+mn-ea"/>
          <a:cs typeface="+mn-cs"/>
        </a:defRPr>
      </a:lvl2pPr>
      <a:lvl3pPr marL="1367155" indent="-273685" algn="l" defTabSz="1093470" rtl="0" eaLnBrk="1" latinLnBrk="0" hangingPunct="1">
        <a:spcBef>
          <a:spcPts val="75"/>
        </a:spcBef>
        <a:buFont typeface="Arial" panose="020B0604020202020204" pitchFamily="34" charset="0"/>
        <a:buChar char="•"/>
        <a:defRPr sz="2000" kern="1200">
          <a:solidFill>
            <a:schemeClr val="tx1"/>
          </a:solidFill>
          <a:latin typeface="+mn-lt"/>
          <a:ea typeface="+mn-ea"/>
          <a:cs typeface="+mn-cs"/>
        </a:defRPr>
      </a:lvl3pPr>
      <a:lvl4pPr marL="1914525" indent="-273685" algn="l" defTabSz="1093470" rtl="0" eaLnBrk="1" latinLnBrk="0" hangingPunct="1">
        <a:spcBef>
          <a:spcPts val="75"/>
        </a:spcBef>
        <a:buFont typeface="Arial" panose="020B0604020202020204" pitchFamily="34" charset="0"/>
        <a:buChar char="–"/>
        <a:defRPr sz="1600" kern="1200">
          <a:solidFill>
            <a:schemeClr val="tx1"/>
          </a:solidFill>
          <a:latin typeface="+mn-lt"/>
          <a:ea typeface="+mn-ea"/>
          <a:cs typeface="+mn-cs"/>
        </a:defRPr>
      </a:lvl4pPr>
      <a:lvl5pPr marL="2461260" indent="-273685" algn="l" defTabSz="1093470" rtl="0" eaLnBrk="1" latinLnBrk="0" hangingPunct="1">
        <a:spcBef>
          <a:spcPts val="75"/>
        </a:spcBef>
        <a:buFont typeface="Arial" panose="020B0604020202020204" pitchFamily="34" charset="0"/>
        <a:buChar char="»"/>
        <a:defRPr sz="1600" kern="1200">
          <a:solidFill>
            <a:schemeClr val="tx1"/>
          </a:solidFill>
          <a:latin typeface="+mn-lt"/>
          <a:ea typeface="+mn-ea"/>
          <a:cs typeface="+mn-cs"/>
        </a:defRPr>
      </a:lvl5pPr>
      <a:lvl6pPr marL="300799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6pPr>
      <a:lvl7pPr marL="3554730"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7pPr>
      <a:lvl8pPr marL="410146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8pPr>
      <a:lvl9pPr marL="464883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93470" rtl="0" eaLnBrk="1" latinLnBrk="0" hangingPunct="1">
        <a:defRPr sz="2065" kern="1200">
          <a:solidFill>
            <a:schemeClr val="tx1"/>
          </a:solidFill>
          <a:latin typeface="+mn-lt"/>
          <a:ea typeface="+mn-ea"/>
          <a:cs typeface="+mn-cs"/>
        </a:defRPr>
      </a:lvl1pPr>
      <a:lvl2pPr marL="546735" algn="l" defTabSz="1093470" rtl="0" eaLnBrk="1" latinLnBrk="0" hangingPunct="1">
        <a:defRPr sz="2065" kern="1200">
          <a:solidFill>
            <a:schemeClr val="tx1"/>
          </a:solidFill>
          <a:latin typeface="+mn-lt"/>
          <a:ea typeface="+mn-ea"/>
          <a:cs typeface="+mn-cs"/>
        </a:defRPr>
      </a:lvl2pPr>
      <a:lvl3pPr marL="1093470" algn="l" defTabSz="1093470" rtl="0" eaLnBrk="1" latinLnBrk="0" hangingPunct="1">
        <a:defRPr sz="2065" kern="1200">
          <a:solidFill>
            <a:schemeClr val="tx1"/>
          </a:solidFill>
          <a:latin typeface="+mn-lt"/>
          <a:ea typeface="+mn-ea"/>
          <a:cs typeface="+mn-cs"/>
        </a:defRPr>
      </a:lvl3pPr>
      <a:lvl4pPr marL="1640840" algn="l" defTabSz="1093470" rtl="0" eaLnBrk="1" latinLnBrk="0" hangingPunct="1">
        <a:defRPr sz="2065" kern="1200">
          <a:solidFill>
            <a:schemeClr val="tx1"/>
          </a:solidFill>
          <a:latin typeface="+mn-lt"/>
          <a:ea typeface="+mn-ea"/>
          <a:cs typeface="+mn-cs"/>
        </a:defRPr>
      </a:lvl4pPr>
      <a:lvl5pPr marL="2187575" algn="l" defTabSz="1093470" rtl="0" eaLnBrk="1" latinLnBrk="0" hangingPunct="1">
        <a:defRPr sz="2065" kern="1200">
          <a:solidFill>
            <a:schemeClr val="tx1"/>
          </a:solidFill>
          <a:latin typeface="+mn-lt"/>
          <a:ea typeface="+mn-ea"/>
          <a:cs typeface="+mn-cs"/>
        </a:defRPr>
      </a:lvl5pPr>
      <a:lvl6pPr marL="2734945" algn="l" defTabSz="1093470" rtl="0" eaLnBrk="1" latinLnBrk="0" hangingPunct="1">
        <a:defRPr sz="2065" kern="1200">
          <a:solidFill>
            <a:schemeClr val="tx1"/>
          </a:solidFill>
          <a:latin typeface="+mn-lt"/>
          <a:ea typeface="+mn-ea"/>
          <a:cs typeface="+mn-cs"/>
        </a:defRPr>
      </a:lvl6pPr>
      <a:lvl7pPr marL="3281680" algn="l" defTabSz="1093470" rtl="0" eaLnBrk="1" latinLnBrk="0" hangingPunct="1">
        <a:defRPr sz="2065" kern="1200">
          <a:solidFill>
            <a:schemeClr val="tx1"/>
          </a:solidFill>
          <a:latin typeface="+mn-lt"/>
          <a:ea typeface="+mn-ea"/>
          <a:cs typeface="+mn-cs"/>
        </a:defRPr>
      </a:lvl7pPr>
      <a:lvl8pPr marL="3828415" algn="l" defTabSz="1093470" rtl="0" eaLnBrk="1" latinLnBrk="0" hangingPunct="1">
        <a:defRPr sz="2065" kern="1200">
          <a:solidFill>
            <a:schemeClr val="tx1"/>
          </a:solidFill>
          <a:latin typeface="+mn-lt"/>
          <a:ea typeface="+mn-ea"/>
          <a:cs typeface="+mn-cs"/>
        </a:defRPr>
      </a:lvl8pPr>
      <a:lvl9pPr marL="4375150" algn="l" defTabSz="1093470" rtl="0" eaLnBrk="1" latinLnBrk="0" hangingPunct="1">
        <a:defRPr sz="20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hyperlink" Target="file:///D:\&#24066;&#22330;&#37096;2011\&#25991;&#29486;&#36164;&#26009;\&#26080;&#38177;&#22919;&#24188;110617\&#23381;&#21069;&#21644;&#23381;&#26399;&#20445;&#20581;&#25351;&#21335;(&#31532;1&#29256;).pdf"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4.emf"/><Relationship Id="rId4" Type="http://schemas.openxmlformats.org/officeDocument/2006/relationships/oleObject" Target="../embeddings/Microsoft_Excel_97-2003____1.xls"/></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6.xml"/><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7"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42.png"/><Relationship Id="rId5" Type="http://schemas.microsoft.com/office/2007/relationships/hdphoto" Target="../media/hdphoto2.wdp"/><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3DC692F8-CBED-44B0-8A5D-D95D01886E34}"/>
              </a:ext>
            </a:extLst>
          </p:cNvPr>
          <p:cNvSpPr>
            <a:spLocks noGrp="1"/>
          </p:cNvSpPr>
          <p:nvPr>
            <p:ph type="ctrTitle"/>
          </p:nvPr>
        </p:nvSpPr>
        <p:spPr>
          <a:xfrm>
            <a:off x="685710" y="1772816"/>
            <a:ext cx="7772579" cy="2736304"/>
          </a:xfrm>
        </p:spPr>
        <p:txBody>
          <a:bodyPr>
            <a:normAutofit/>
          </a:bodyPr>
          <a:lstStyle/>
          <a:p>
            <a:pPr>
              <a:lnSpc>
                <a:spcPct val="150000"/>
              </a:lnSpc>
            </a:pPr>
            <a:r>
              <a:rPr lang="zh-CN" altLang="en-US" dirty="0"/>
              <a:t>新一代病原体</a:t>
            </a:r>
            <a:r>
              <a:rPr lang="en-US" altLang="zh-CN" dirty="0"/>
              <a:t>RNA</a:t>
            </a:r>
            <a:r>
              <a:rPr lang="zh-CN" altLang="en-US" dirty="0"/>
              <a:t>检测技术 </a:t>
            </a:r>
            <a:r>
              <a:rPr lang="en-US" altLang="zh-CN" dirty="0" smtClean="0"/>
              <a:t/>
            </a:r>
            <a:br>
              <a:rPr lang="en-US" altLang="zh-CN" dirty="0" smtClean="0"/>
            </a:br>
            <a:r>
              <a:rPr lang="zh-CN" altLang="en-US" dirty="0" smtClean="0"/>
              <a:t>在</a:t>
            </a:r>
            <a:r>
              <a:rPr lang="zh-CN" altLang="en-US" dirty="0"/>
              <a:t>实验室诊断中的应用</a:t>
            </a:r>
            <a:endParaRPr lang="zh-CN" altLang="en-US" dirty="0"/>
          </a:p>
        </p:txBody>
      </p:sp>
      <p:sp>
        <p:nvSpPr>
          <p:cNvPr id="5" name="副标题 4">
            <a:extLst>
              <a:ext uri="{FF2B5EF4-FFF2-40B4-BE49-F238E27FC236}">
                <a16:creationId xmlns="" xmlns:a16="http://schemas.microsoft.com/office/drawing/2014/main" id="{7897AC3F-A4D1-4C6F-848E-16E8D75B0131}"/>
              </a:ext>
            </a:extLst>
          </p:cNvPr>
          <p:cNvSpPr>
            <a:spLocks noGrp="1"/>
          </p:cNvSpPr>
          <p:nvPr>
            <p:ph type="subTitle" idx="1"/>
          </p:nvPr>
        </p:nvSpPr>
        <p:spPr>
          <a:xfrm>
            <a:off x="1371632" y="4581127"/>
            <a:ext cx="6400947" cy="853181"/>
          </a:xfrm>
        </p:spPr>
        <p:txBody>
          <a:bodyPr/>
          <a:lstStyle/>
          <a:p>
            <a:endParaRPr lang="zh-CN" altLang="en-US"/>
          </a:p>
        </p:txBody>
      </p:sp>
    </p:spTree>
    <p:extLst>
      <p:ext uri="{BB962C8B-B14F-4D97-AF65-F5344CB8AC3E}">
        <p14:creationId xmlns:p14="http://schemas.microsoft.com/office/powerpoint/2010/main" val="331939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xfrm>
            <a:off x="467544" y="308956"/>
            <a:ext cx="8229600" cy="631600"/>
          </a:xfrm>
        </p:spPr>
        <p:txBody>
          <a:bodyPr>
            <a:spAutoFit/>
          </a:bodyPr>
          <a:lstStyle/>
          <a:p>
            <a:pPr eaLnBrk="1" hangingPunct="1"/>
            <a:r>
              <a:rPr lang="en-US" altLang="zh-CN" sz="3200" b="1" dirty="0" smtClean="0">
                <a:latin typeface="+mj-ea"/>
                <a:cs typeface="Times New Roman" panose="02020603050405020304" pitchFamily="18" charset="0"/>
              </a:rPr>
              <a:t>SAT</a:t>
            </a:r>
            <a:r>
              <a:rPr lang="zh-CN" altLang="en-US" sz="3200" b="1" dirty="0" smtClean="0">
                <a:latin typeface="+mj-ea"/>
                <a:cs typeface="Times New Roman" panose="02020603050405020304" pitchFamily="18" charset="0"/>
              </a:rPr>
              <a:t>产品特点</a:t>
            </a:r>
          </a:p>
        </p:txBody>
      </p:sp>
      <p:graphicFrame>
        <p:nvGraphicFramePr>
          <p:cNvPr id="4" name="内容占位符 6"/>
          <p:cNvGraphicFramePr>
            <a:graphicFrameLocks/>
          </p:cNvGraphicFramePr>
          <p:nvPr>
            <p:extLst>
              <p:ext uri="{D42A27DB-BD31-4B8C-83A1-F6EECF244321}">
                <p14:modId xmlns:p14="http://schemas.microsoft.com/office/powerpoint/2010/main" val="3800107364"/>
              </p:ext>
            </p:extLst>
          </p:nvPr>
        </p:nvGraphicFramePr>
        <p:xfrm>
          <a:off x="611560" y="1052736"/>
          <a:ext cx="8229600" cy="4806063"/>
        </p:xfrm>
        <a:graphic>
          <a:graphicData uri="http://schemas.openxmlformats.org/drawingml/2006/table">
            <a:tbl>
              <a:tblPr firstRow="1" bandRow="1">
                <a:tableStyleId>{5C22544A-7EE6-4342-B048-85BDC9FD1C3A}</a:tableStyleId>
              </a:tblPr>
              <a:tblGrid>
                <a:gridCol w="2304256"/>
                <a:gridCol w="2880320"/>
                <a:gridCol w="3045024"/>
              </a:tblGrid>
              <a:tr h="342468">
                <a:tc>
                  <a:txBody>
                    <a:bodyPr/>
                    <a:lstStyle/>
                    <a:p>
                      <a:pPr algn="ctr"/>
                      <a:r>
                        <a:rPr lang="zh-CN" altLang="en-US" sz="1600" dirty="0" smtClean="0">
                          <a:latin typeface="+mn-ea"/>
                          <a:ea typeface="+mn-ea"/>
                        </a:rPr>
                        <a:t>产品特点</a:t>
                      </a:r>
                      <a:endParaRPr lang="zh-CN" altLang="en-US" sz="1600" dirty="0">
                        <a:latin typeface="+mn-ea"/>
                        <a:ea typeface="+mn-ea"/>
                      </a:endParaRPr>
                    </a:p>
                  </a:txBody>
                  <a:tcPr marT="45726" marB="45726"/>
                </a:tc>
                <a:tc>
                  <a:txBody>
                    <a:bodyPr/>
                    <a:lstStyle/>
                    <a:p>
                      <a:pPr algn="ctr"/>
                      <a:r>
                        <a:rPr lang="zh-CN" altLang="en-US" sz="1600" dirty="0" smtClean="0">
                          <a:latin typeface="+mn-ea"/>
                          <a:ea typeface="+mn-ea"/>
                        </a:rPr>
                        <a:t>产品优势</a:t>
                      </a:r>
                      <a:endParaRPr lang="zh-CN" altLang="en-US" sz="1600" dirty="0">
                        <a:latin typeface="+mn-ea"/>
                        <a:ea typeface="+mn-ea"/>
                      </a:endParaRPr>
                    </a:p>
                  </a:txBody>
                  <a:tcPr marT="45726" marB="45726"/>
                </a:tc>
                <a:tc>
                  <a:txBody>
                    <a:bodyPr/>
                    <a:lstStyle/>
                    <a:p>
                      <a:pPr algn="ctr"/>
                      <a:r>
                        <a:rPr lang="zh-CN" altLang="en-US" sz="1600" dirty="0" smtClean="0">
                          <a:latin typeface="+mn-ea"/>
                          <a:ea typeface="+mn-ea"/>
                        </a:rPr>
                        <a:t>益处</a:t>
                      </a:r>
                      <a:endParaRPr lang="zh-CN" altLang="en-US" sz="1600" dirty="0">
                        <a:latin typeface="+mn-ea"/>
                        <a:ea typeface="+mn-ea"/>
                      </a:endParaRPr>
                    </a:p>
                  </a:txBody>
                  <a:tcPr marT="45726" marB="45726"/>
                </a:tc>
              </a:tr>
              <a:tr h="1097692">
                <a:tc>
                  <a:txBody>
                    <a:bodyPr/>
                    <a:lstStyle/>
                    <a:p>
                      <a:pPr algn="l"/>
                      <a:r>
                        <a:rPr lang="zh-CN" altLang="en-US" sz="1600" dirty="0" smtClean="0">
                          <a:latin typeface="+mn-ea"/>
                          <a:ea typeface="+mn-ea"/>
                        </a:rPr>
                        <a:t>检测靶标：</a:t>
                      </a:r>
                      <a:r>
                        <a:rPr lang="en-US" altLang="zh-CN" sz="1600" dirty="0" smtClean="0">
                          <a:latin typeface="+mn-ea"/>
                          <a:ea typeface="+mn-ea"/>
                        </a:rPr>
                        <a:t>RNA</a:t>
                      </a:r>
                      <a:endParaRPr lang="zh-CN" altLang="en-US" sz="1600" dirty="0">
                        <a:latin typeface="+mn-ea"/>
                        <a:ea typeface="+mn-ea"/>
                      </a:endParaRPr>
                    </a:p>
                  </a:txBody>
                  <a:tcPr marT="45726" marB="45726"/>
                </a:tc>
                <a:tc>
                  <a:txBody>
                    <a:bodyPr/>
                    <a:lstStyle/>
                    <a:p>
                      <a:pPr algn="l"/>
                      <a:r>
                        <a:rPr lang="zh-CN" altLang="en-US" sz="1600" dirty="0" smtClean="0">
                          <a:latin typeface="+mn-ea"/>
                          <a:ea typeface="+mn-ea"/>
                        </a:rPr>
                        <a:t>病原体</a:t>
                      </a:r>
                      <a:r>
                        <a:rPr lang="en-US" altLang="zh-CN" sz="1600" dirty="0" smtClean="0">
                          <a:latin typeface="+mn-ea"/>
                          <a:ea typeface="+mn-ea"/>
                        </a:rPr>
                        <a:t>RNA</a:t>
                      </a:r>
                      <a:r>
                        <a:rPr lang="zh-CN" altLang="en-US" sz="1600" dirty="0" smtClean="0">
                          <a:latin typeface="+mn-ea"/>
                          <a:ea typeface="+mn-ea"/>
                        </a:rPr>
                        <a:t>数量多，灵敏度高</a:t>
                      </a:r>
                      <a:endParaRPr lang="en-US" altLang="zh-CN" sz="16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600" kern="1200" dirty="0" smtClean="0">
                          <a:solidFill>
                            <a:schemeClr val="dk1"/>
                          </a:solidFill>
                          <a:latin typeface="+mn-ea"/>
                          <a:ea typeface="+mn-ea"/>
                          <a:cs typeface="+mn-cs"/>
                        </a:rPr>
                        <a:t>RNA</a:t>
                      </a:r>
                      <a:r>
                        <a:rPr lang="zh-CN" altLang="en-US" sz="1600" kern="1200" dirty="0" smtClean="0">
                          <a:solidFill>
                            <a:schemeClr val="dk1"/>
                          </a:solidFill>
                          <a:latin typeface="+mn-ea"/>
                          <a:ea typeface="+mn-ea"/>
                          <a:cs typeface="+mn-cs"/>
                        </a:rPr>
                        <a:t>降解快，治疗有效后几天内即可转阴，判愈窗口期短</a:t>
                      </a:r>
                    </a:p>
                  </a:txBody>
                  <a:tcPr marT="45726" marB="45726"/>
                </a:tc>
                <a:tc>
                  <a:txBody>
                    <a:bodyPr/>
                    <a:lstStyle/>
                    <a:p>
                      <a:pPr algn="l"/>
                      <a:r>
                        <a:rPr lang="zh-CN" altLang="en-US" sz="1600" dirty="0" smtClean="0">
                          <a:solidFill>
                            <a:srgbClr val="0000CC"/>
                          </a:solidFill>
                          <a:latin typeface="+mn-ea"/>
                          <a:ea typeface="+mn-ea"/>
                        </a:rPr>
                        <a:t>比传统</a:t>
                      </a:r>
                      <a:r>
                        <a:rPr lang="en-US" altLang="zh-CN" sz="1600" dirty="0" smtClean="0">
                          <a:solidFill>
                            <a:srgbClr val="0000CC"/>
                          </a:solidFill>
                          <a:latin typeface="+mn-ea"/>
                          <a:ea typeface="+mn-ea"/>
                        </a:rPr>
                        <a:t>DNA</a:t>
                      </a:r>
                      <a:r>
                        <a:rPr lang="zh-CN" altLang="en-US" sz="1600" dirty="0" smtClean="0">
                          <a:solidFill>
                            <a:srgbClr val="0000CC"/>
                          </a:solidFill>
                          <a:latin typeface="+mn-ea"/>
                          <a:ea typeface="+mn-ea"/>
                        </a:rPr>
                        <a:t>检测技术有更高的灵敏度</a:t>
                      </a:r>
                      <a:endParaRPr lang="en-US" altLang="zh-CN" sz="1600" dirty="0" smtClean="0">
                        <a:solidFill>
                          <a:srgbClr val="0000CC"/>
                        </a:solidFill>
                        <a:latin typeface="+mn-ea"/>
                        <a:ea typeface="+mn-ea"/>
                      </a:endParaRPr>
                    </a:p>
                    <a:p>
                      <a:pPr algn="l"/>
                      <a:r>
                        <a:rPr lang="zh-CN" altLang="en-US" sz="1600" kern="1200" dirty="0" smtClean="0">
                          <a:solidFill>
                            <a:srgbClr val="0000CC"/>
                          </a:solidFill>
                          <a:latin typeface="+mn-ea"/>
                          <a:ea typeface="+mn-ea"/>
                          <a:cs typeface="+mn-cs"/>
                        </a:rPr>
                        <a:t>鉴别死菌活菌，更适合进行临床判愈</a:t>
                      </a:r>
                      <a:endParaRPr lang="en-US" altLang="zh-CN" sz="1600" kern="1200" dirty="0" smtClean="0">
                        <a:solidFill>
                          <a:srgbClr val="0000CC"/>
                        </a:solidFill>
                        <a:latin typeface="+mn-ea"/>
                        <a:ea typeface="+mn-ea"/>
                        <a:cs typeface="+mn-cs"/>
                      </a:endParaRPr>
                    </a:p>
                  </a:txBody>
                  <a:tcPr marT="45726" marB="45726"/>
                </a:tc>
              </a:tr>
              <a:tr h="844472">
                <a:tc>
                  <a:txBody>
                    <a:bodyPr/>
                    <a:lstStyle/>
                    <a:p>
                      <a:pPr algn="l"/>
                      <a:r>
                        <a:rPr lang="zh-CN" altLang="en-US" sz="1600" dirty="0" smtClean="0">
                          <a:latin typeface="+mn-ea"/>
                          <a:ea typeface="+mn-ea"/>
                        </a:rPr>
                        <a:t>扩增产物：</a:t>
                      </a:r>
                      <a:r>
                        <a:rPr lang="en-US" altLang="zh-CN" sz="1600" dirty="0" smtClean="0">
                          <a:latin typeface="+mn-ea"/>
                          <a:ea typeface="+mn-ea"/>
                        </a:rPr>
                        <a:t>RNA</a:t>
                      </a:r>
                      <a:endParaRPr lang="zh-CN" altLang="en-US" sz="1600" dirty="0">
                        <a:latin typeface="+mn-ea"/>
                        <a:ea typeface="+mn-ea"/>
                      </a:endParaRPr>
                    </a:p>
                  </a:txBody>
                  <a:tcPr marL="91452" marR="91452" marT="45732" marB="45732"/>
                </a:tc>
                <a:tc>
                  <a:txBody>
                    <a:bodyPr/>
                    <a:lstStyle/>
                    <a:p>
                      <a:pPr algn="l"/>
                      <a:r>
                        <a:rPr lang="zh-CN" altLang="en-US" sz="1600" dirty="0" smtClean="0">
                          <a:latin typeface="+mn-ea"/>
                          <a:ea typeface="+mn-ea"/>
                        </a:rPr>
                        <a:t>产物易降解，减少实验室污染风险</a:t>
                      </a:r>
                      <a:endParaRPr lang="en-US" altLang="zh-CN" sz="1600" dirty="0" smtClean="0">
                        <a:latin typeface="+mn-ea"/>
                        <a:ea typeface="+mn-ea"/>
                      </a:endParaRPr>
                    </a:p>
                    <a:p>
                      <a:pPr algn="l"/>
                      <a:r>
                        <a:rPr lang="zh-CN" altLang="en-US" sz="1600" dirty="0" smtClean="0">
                          <a:latin typeface="+mn-ea"/>
                          <a:ea typeface="+mn-ea"/>
                        </a:rPr>
                        <a:t>维护实验室质控水平</a:t>
                      </a:r>
                      <a:endParaRPr lang="zh-CN" altLang="en-US" sz="1600" dirty="0">
                        <a:latin typeface="+mn-ea"/>
                        <a:ea typeface="+mn-ea"/>
                      </a:endParaRPr>
                    </a:p>
                  </a:txBody>
                  <a:tcPr marL="91452" marR="91452" marT="45732" marB="45732"/>
                </a:tc>
                <a:tc>
                  <a:txBody>
                    <a:bodyPr/>
                    <a:lstStyle/>
                    <a:p>
                      <a:pPr algn="l"/>
                      <a:r>
                        <a:rPr lang="zh-CN" altLang="en-US" sz="1600" dirty="0" smtClean="0">
                          <a:solidFill>
                            <a:srgbClr val="0000CC"/>
                          </a:solidFill>
                          <a:latin typeface="+mn-ea"/>
                          <a:ea typeface="+mn-ea"/>
                        </a:rPr>
                        <a:t>实验室质</a:t>
                      </a:r>
                      <a:r>
                        <a:rPr lang="zh-CN" altLang="en-US" sz="1600" smtClean="0">
                          <a:solidFill>
                            <a:srgbClr val="0000CC"/>
                          </a:solidFill>
                          <a:latin typeface="+mn-ea"/>
                          <a:ea typeface="+mn-ea"/>
                        </a:rPr>
                        <a:t>控、污染</a:t>
                      </a:r>
                      <a:r>
                        <a:rPr lang="zh-CN" altLang="en-US" sz="1600" dirty="0" smtClean="0">
                          <a:solidFill>
                            <a:srgbClr val="0000CC"/>
                          </a:solidFill>
                          <a:latin typeface="+mn-ea"/>
                          <a:ea typeface="+mn-ea"/>
                        </a:rPr>
                        <a:t>非常少</a:t>
                      </a:r>
                      <a:endParaRPr lang="zh-CN" altLang="en-US" sz="1600" dirty="0">
                        <a:solidFill>
                          <a:srgbClr val="0000CC"/>
                        </a:solidFill>
                        <a:latin typeface="+mn-ea"/>
                        <a:ea typeface="+mn-ea"/>
                      </a:endParaRPr>
                    </a:p>
                  </a:txBody>
                  <a:tcPr marT="45726" marB="45726"/>
                </a:tc>
              </a:tr>
              <a:tr h="591133">
                <a:tc>
                  <a:txBody>
                    <a:bodyPr/>
                    <a:lstStyle/>
                    <a:p>
                      <a:pPr algn="l"/>
                      <a:r>
                        <a:rPr lang="zh-CN" altLang="en-US" sz="1600" dirty="0" smtClean="0">
                          <a:solidFill>
                            <a:schemeClr val="tx1"/>
                          </a:solidFill>
                          <a:latin typeface="+mn-ea"/>
                          <a:ea typeface="+mn-ea"/>
                        </a:rPr>
                        <a:t>核酸提取：磁珠法</a:t>
                      </a:r>
                      <a:endParaRPr lang="en-US" altLang="zh-CN" sz="1600" dirty="0" smtClean="0">
                        <a:solidFill>
                          <a:schemeClr val="tx1"/>
                        </a:solidFill>
                        <a:latin typeface="+mn-ea"/>
                        <a:ea typeface="+mn-ea"/>
                      </a:endParaRPr>
                    </a:p>
                  </a:txBody>
                  <a:tcPr marL="91452" marR="91452" marT="45732" marB="45732"/>
                </a:tc>
                <a:tc>
                  <a:txBody>
                    <a:bodyPr/>
                    <a:lstStyle/>
                    <a:p>
                      <a:pPr algn="l"/>
                      <a:r>
                        <a:rPr lang="zh-CN" altLang="en-US" sz="1600" dirty="0" smtClean="0">
                          <a:latin typeface="+mn-ea"/>
                          <a:ea typeface="+mn-ea"/>
                        </a:rPr>
                        <a:t>无毒无害，操作简便</a:t>
                      </a:r>
                      <a:endParaRPr lang="en-US" altLang="zh-CN" sz="1600" dirty="0" smtClean="0">
                        <a:latin typeface="+mn-ea"/>
                        <a:ea typeface="+mn-ea"/>
                      </a:endParaRPr>
                    </a:p>
                    <a:p>
                      <a:pPr algn="l"/>
                      <a:r>
                        <a:rPr lang="zh-CN" altLang="en-US" sz="1600" dirty="0" smtClean="0">
                          <a:latin typeface="+mn-ea"/>
                          <a:ea typeface="+mn-ea"/>
                        </a:rPr>
                        <a:t>提取效率高</a:t>
                      </a:r>
                      <a:endParaRPr lang="zh-CN" altLang="en-US" sz="1600" dirty="0">
                        <a:latin typeface="+mn-ea"/>
                        <a:ea typeface="+mn-ea"/>
                      </a:endParaRPr>
                    </a:p>
                  </a:txBody>
                  <a:tcPr marL="91452" marR="91452" marT="45732" marB="45732"/>
                </a:tc>
                <a:tc>
                  <a:txBody>
                    <a:bodyPr/>
                    <a:lstStyle/>
                    <a:p>
                      <a:pPr algn="l"/>
                      <a:r>
                        <a:rPr lang="zh-CN" altLang="en-US" sz="1600" dirty="0" smtClean="0">
                          <a:solidFill>
                            <a:srgbClr val="0000CC"/>
                          </a:solidFill>
                          <a:latin typeface="+mn-ea"/>
                          <a:ea typeface="+mn-ea"/>
                        </a:rPr>
                        <a:t>提取纯度高，无毒无害、操作安全，结果准确</a:t>
                      </a:r>
                      <a:endParaRPr lang="zh-CN" altLang="en-US" sz="1600" dirty="0">
                        <a:solidFill>
                          <a:srgbClr val="0000CC"/>
                        </a:solidFill>
                        <a:latin typeface="+mn-ea"/>
                        <a:ea typeface="+mn-ea"/>
                      </a:endParaRPr>
                    </a:p>
                  </a:txBody>
                  <a:tcPr marT="45726" marB="45726"/>
                </a:tc>
              </a:tr>
              <a:tr h="591133">
                <a:tc>
                  <a:txBody>
                    <a:bodyPr/>
                    <a:lstStyle/>
                    <a:p>
                      <a:pPr algn="l"/>
                      <a:r>
                        <a:rPr lang="zh-CN" altLang="en-US" sz="1600" dirty="0" smtClean="0">
                          <a:latin typeface="+mn-ea"/>
                          <a:ea typeface="+mn-ea"/>
                        </a:rPr>
                        <a:t>扩增方式：</a:t>
                      </a:r>
                      <a:r>
                        <a:rPr lang="en-US" altLang="zh-CN" sz="1600" dirty="0" smtClean="0">
                          <a:latin typeface="+mn-ea"/>
                          <a:ea typeface="+mn-ea"/>
                        </a:rPr>
                        <a:t>42℃</a:t>
                      </a:r>
                      <a:r>
                        <a:rPr lang="zh-CN" altLang="en-US" sz="1600" dirty="0" smtClean="0">
                          <a:latin typeface="+mn-ea"/>
                          <a:ea typeface="+mn-ea"/>
                        </a:rPr>
                        <a:t>恒温</a:t>
                      </a:r>
                      <a:endParaRPr lang="zh-CN" altLang="en-US" sz="1600" dirty="0">
                        <a:latin typeface="+mn-ea"/>
                        <a:ea typeface="+mn-ea"/>
                      </a:endParaRPr>
                    </a:p>
                  </a:txBody>
                  <a:tcPr marL="91452" marR="91452" marT="45732" marB="45732"/>
                </a:tc>
                <a:tc>
                  <a:txBody>
                    <a:bodyPr/>
                    <a:lstStyle/>
                    <a:p>
                      <a:pPr algn="l"/>
                      <a:r>
                        <a:rPr lang="zh-CN" altLang="en-US" sz="1600" dirty="0" smtClean="0">
                          <a:latin typeface="+mn-ea"/>
                          <a:ea typeface="+mn-ea"/>
                        </a:rPr>
                        <a:t>降低实验室设备要求</a:t>
                      </a:r>
                      <a:endParaRPr lang="en-US" altLang="zh-CN" sz="1600" dirty="0" smtClean="0">
                        <a:latin typeface="+mn-ea"/>
                        <a:ea typeface="+mn-ea"/>
                      </a:endParaRPr>
                    </a:p>
                    <a:p>
                      <a:pPr algn="l"/>
                      <a:r>
                        <a:rPr lang="zh-CN" altLang="en-US" sz="1600" dirty="0" smtClean="0">
                          <a:latin typeface="+mn-ea"/>
                          <a:ea typeface="+mn-ea"/>
                        </a:rPr>
                        <a:t>缩短检测时间</a:t>
                      </a:r>
                      <a:endParaRPr lang="zh-CN" altLang="en-US" sz="1600" dirty="0">
                        <a:latin typeface="+mn-ea"/>
                        <a:ea typeface="+mn-ea"/>
                      </a:endParaRPr>
                    </a:p>
                  </a:txBody>
                  <a:tcPr marL="91452" marR="91452" marT="45732" marB="45732"/>
                </a:tc>
                <a:tc>
                  <a:txBody>
                    <a:bodyPr/>
                    <a:lstStyle/>
                    <a:p>
                      <a:pPr algn="l"/>
                      <a:r>
                        <a:rPr lang="zh-CN" altLang="en-US" sz="1600" dirty="0" smtClean="0">
                          <a:solidFill>
                            <a:srgbClr val="0000CC"/>
                          </a:solidFill>
                          <a:latin typeface="+mn-ea"/>
                          <a:ea typeface="+mn-ea"/>
                        </a:rPr>
                        <a:t>设备成本降低</a:t>
                      </a:r>
                      <a:endParaRPr lang="en-US" altLang="zh-CN" sz="1600" dirty="0" smtClean="0">
                        <a:solidFill>
                          <a:srgbClr val="0000CC"/>
                        </a:solidFill>
                        <a:latin typeface="+mn-ea"/>
                        <a:ea typeface="+mn-ea"/>
                      </a:endParaRPr>
                    </a:p>
                    <a:p>
                      <a:pPr algn="l"/>
                      <a:r>
                        <a:rPr lang="zh-CN" altLang="en-US" sz="1600" dirty="0" smtClean="0">
                          <a:solidFill>
                            <a:srgbClr val="0000CC"/>
                          </a:solidFill>
                          <a:latin typeface="+mn-ea"/>
                          <a:ea typeface="+mn-ea"/>
                        </a:rPr>
                        <a:t>结果报告更快</a:t>
                      </a:r>
                      <a:endParaRPr lang="zh-CN" altLang="en-US" sz="1600" dirty="0">
                        <a:solidFill>
                          <a:srgbClr val="0000CC"/>
                        </a:solidFill>
                        <a:latin typeface="+mn-ea"/>
                        <a:ea typeface="+mn-ea"/>
                      </a:endParaRPr>
                    </a:p>
                  </a:txBody>
                  <a:tcPr marT="45726" marB="45726"/>
                </a:tc>
              </a:tr>
              <a:tr h="435671">
                <a:tc>
                  <a:txBody>
                    <a:bodyPr/>
                    <a:lstStyle/>
                    <a:p>
                      <a:pPr algn="l"/>
                      <a:r>
                        <a:rPr lang="zh-CN" altLang="en-US" sz="1600" dirty="0" smtClean="0">
                          <a:latin typeface="+mn-ea"/>
                          <a:ea typeface="+mn-ea"/>
                        </a:rPr>
                        <a:t>检测方法：实时荧光检测</a:t>
                      </a:r>
                      <a:endParaRPr lang="zh-CN" altLang="en-US" sz="1600" dirty="0">
                        <a:latin typeface="+mn-ea"/>
                        <a:ea typeface="+mn-ea"/>
                      </a:endParaRPr>
                    </a:p>
                  </a:txBody>
                  <a:tcPr marL="91452" marR="91452" marT="45732" marB="45732"/>
                </a:tc>
                <a:tc>
                  <a:txBody>
                    <a:bodyPr/>
                    <a:lstStyle/>
                    <a:p>
                      <a:pPr algn="l"/>
                      <a:r>
                        <a:rPr lang="zh-CN" altLang="en-US" sz="1600" dirty="0" smtClean="0">
                          <a:latin typeface="+mn-ea"/>
                          <a:ea typeface="+mn-ea"/>
                        </a:rPr>
                        <a:t>实时反映扩增的动态过程</a:t>
                      </a:r>
                      <a:endParaRPr lang="zh-CN" altLang="en-US" sz="1600" dirty="0">
                        <a:latin typeface="+mn-ea"/>
                        <a:ea typeface="+mn-ea"/>
                      </a:endParaRPr>
                    </a:p>
                  </a:txBody>
                  <a:tcPr marL="91452" marR="91452" marT="45732" marB="45732"/>
                </a:tc>
                <a:tc>
                  <a:txBody>
                    <a:bodyPr/>
                    <a:lstStyle/>
                    <a:p>
                      <a:pPr algn="l"/>
                      <a:r>
                        <a:rPr lang="zh-CN" altLang="en-US" sz="1600" dirty="0" smtClean="0">
                          <a:solidFill>
                            <a:srgbClr val="0000CC"/>
                          </a:solidFill>
                          <a:latin typeface="+mn-ea"/>
                          <a:ea typeface="+mn-ea"/>
                        </a:rPr>
                        <a:t>扩增、检测同时进行，效率高</a:t>
                      </a:r>
                      <a:endParaRPr lang="zh-CN" altLang="en-US" sz="1600" dirty="0">
                        <a:solidFill>
                          <a:srgbClr val="0000CC"/>
                        </a:solidFill>
                        <a:latin typeface="+mn-ea"/>
                        <a:ea typeface="+mn-ea"/>
                      </a:endParaRPr>
                    </a:p>
                  </a:txBody>
                  <a:tcPr marT="45726" marB="45726"/>
                </a:tc>
              </a:tr>
              <a:tr h="760021">
                <a:tc>
                  <a:txBody>
                    <a:bodyPr/>
                    <a:lstStyle/>
                    <a:p>
                      <a:pPr algn="l"/>
                      <a:r>
                        <a:rPr lang="zh-CN" altLang="en-US" sz="1600" dirty="0" smtClean="0">
                          <a:latin typeface="+mn-ea"/>
                          <a:ea typeface="+mn-ea"/>
                        </a:rPr>
                        <a:t>手工</a:t>
                      </a:r>
                      <a:r>
                        <a:rPr lang="en-US" altLang="zh-CN" sz="1600" dirty="0" smtClean="0">
                          <a:latin typeface="+mn-ea"/>
                          <a:ea typeface="+mn-ea"/>
                        </a:rPr>
                        <a:t>/</a:t>
                      </a:r>
                      <a:r>
                        <a:rPr lang="zh-CN" altLang="en-US" sz="1600" dirty="0" smtClean="0">
                          <a:latin typeface="+mn-ea"/>
                          <a:ea typeface="+mn-ea"/>
                        </a:rPr>
                        <a:t>全自动</a:t>
                      </a:r>
                      <a:endParaRPr lang="zh-CN" altLang="en-US" sz="1600" dirty="0">
                        <a:latin typeface="+mn-ea"/>
                        <a:ea typeface="+mn-ea"/>
                      </a:endParaRPr>
                    </a:p>
                  </a:txBody>
                  <a:tcPr marL="91452" marR="91452" marT="45732" marB="45732"/>
                </a:tc>
                <a:tc>
                  <a:txBody>
                    <a:bodyPr/>
                    <a:lstStyle/>
                    <a:p>
                      <a:pPr algn="l"/>
                      <a:r>
                        <a:rPr lang="zh-CN" altLang="en-US" sz="1600" dirty="0" smtClean="0">
                          <a:latin typeface="+mn-ea"/>
                          <a:ea typeface="+mn-ea"/>
                        </a:rPr>
                        <a:t>全自动处理样本（如粪便）</a:t>
                      </a:r>
                      <a:endParaRPr lang="zh-CN" altLang="en-US" sz="1600" dirty="0">
                        <a:latin typeface="+mn-ea"/>
                        <a:ea typeface="+mn-ea"/>
                      </a:endParaRPr>
                    </a:p>
                  </a:txBody>
                  <a:tcPr marL="91452" marR="91452" marT="45732" marB="45732"/>
                </a:tc>
                <a:tc>
                  <a:txBody>
                    <a:bodyPr/>
                    <a:lstStyle/>
                    <a:p>
                      <a:pPr algn="l"/>
                      <a:r>
                        <a:rPr lang="zh-CN" altLang="en-US" sz="1600" dirty="0" smtClean="0">
                          <a:solidFill>
                            <a:srgbClr val="0000CC"/>
                          </a:solidFill>
                          <a:latin typeface="+mn-ea"/>
                          <a:ea typeface="+mn-ea"/>
                        </a:rPr>
                        <a:t>通量高，速度快，操作标准化，基本避免人为因素对结果的影响</a:t>
                      </a:r>
                      <a:endParaRPr lang="zh-CN" altLang="en-US" sz="1600" dirty="0">
                        <a:solidFill>
                          <a:srgbClr val="0000CC"/>
                        </a:solidFill>
                        <a:latin typeface="+mn-ea"/>
                        <a:ea typeface="+mn-ea"/>
                      </a:endParaRPr>
                    </a:p>
                  </a:txBody>
                  <a:tcPr marT="45726" marB="45726"/>
                </a:tc>
              </a:tr>
            </a:tbl>
          </a:graphicData>
        </a:graphic>
      </p:graphicFrame>
    </p:spTree>
    <p:extLst>
      <p:ext uri="{BB962C8B-B14F-4D97-AF65-F5344CB8AC3E}">
        <p14:creationId xmlns:p14="http://schemas.microsoft.com/office/powerpoint/2010/main" val="3029625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endParaRPr lang="zh-CN" altLang="en-US"/>
          </a:p>
        </p:txBody>
      </p:sp>
      <p:sp>
        <p:nvSpPr>
          <p:cNvPr id="4" name="Rectangle 3"/>
          <p:cNvSpPr txBox="1">
            <a:spLocks/>
          </p:cNvSpPr>
          <p:nvPr/>
        </p:nvSpPr>
        <p:spPr>
          <a:xfrm>
            <a:off x="485419" y="404664"/>
            <a:ext cx="8229600" cy="52578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endParaRPr lang="en-US" altLang="zh-CN" sz="5400" b="1" dirty="0" smtClean="0">
              <a:solidFill>
                <a:srgbClr val="CC3300"/>
              </a:solidFill>
              <a:latin typeface="+mj-ea"/>
              <a:ea typeface="+mj-ea"/>
            </a:endParaRPr>
          </a:p>
          <a:p>
            <a:pPr algn="ctr">
              <a:buFontTx/>
              <a:buNone/>
            </a:pPr>
            <a:endParaRPr lang="en-US" altLang="zh-CN" sz="5400" b="1" dirty="0">
              <a:solidFill>
                <a:srgbClr val="CC3300"/>
              </a:solidFill>
              <a:latin typeface="+mj-ea"/>
              <a:ea typeface="+mj-ea"/>
            </a:endParaRPr>
          </a:p>
          <a:p>
            <a:pPr algn="ctr">
              <a:buFontTx/>
              <a:buNone/>
            </a:pPr>
            <a:r>
              <a:rPr lang="en-US" altLang="zh-CN" sz="5400" b="1" dirty="0" smtClean="0">
                <a:solidFill>
                  <a:srgbClr val="CC3300"/>
                </a:solidFill>
                <a:latin typeface="+mj-ea"/>
                <a:ea typeface="+mj-ea"/>
              </a:rPr>
              <a:t>SAT</a:t>
            </a:r>
            <a:r>
              <a:rPr lang="zh-CN" altLang="en-US" sz="5400" b="1" dirty="0" smtClean="0">
                <a:solidFill>
                  <a:srgbClr val="CC3300"/>
                </a:solidFill>
                <a:latin typeface="+mj-ea"/>
                <a:ea typeface="+mj-ea"/>
              </a:rPr>
              <a:t>应用</a:t>
            </a:r>
            <a:endParaRPr lang="en-US" altLang="zh-CN" sz="5400" b="1" dirty="0" smtClean="0">
              <a:solidFill>
                <a:srgbClr val="CC3300"/>
              </a:solidFill>
              <a:latin typeface="+mj-ea"/>
              <a:ea typeface="+mj-ea"/>
            </a:endParaRPr>
          </a:p>
          <a:p>
            <a:pPr algn="ctr">
              <a:buFontTx/>
              <a:buNone/>
            </a:pPr>
            <a:r>
              <a:rPr lang="zh-CN" altLang="en-US" sz="5400" b="1" dirty="0" smtClean="0">
                <a:solidFill>
                  <a:srgbClr val="CC3300"/>
                </a:solidFill>
                <a:latin typeface="+mj-ea"/>
                <a:ea typeface="+mj-ea"/>
              </a:rPr>
              <a:t>生殖道病原体检测</a:t>
            </a:r>
          </a:p>
        </p:txBody>
      </p:sp>
    </p:spTree>
    <p:extLst>
      <p:ext uri="{BB962C8B-B14F-4D97-AF65-F5344CB8AC3E}">
        <p14:creationId xmlns:p14="http://schemas.microsoft.com/office/powerpoint/2010/main" val="112600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3C28260-2DB9-4EAC-AD1F-EE0A1DE36E19}"/>
              </a:ext>
            </a:extLst>
          </p:cNvPr>
          <p:cNvSpPr>
            <a:spLocks noGrp="1"/>
          </p:cNvSpPr>
          <p:nvPr>
            <p:ph type="title"/>
          </p:nvPr>
        </p:nvSpPr>
        <p:spPr/>
        <p:txBody>
          <a:bodyPr>
            <a:noAutofit/>
          </a:bodyPr>
          <a:lstStyle/>
          <a:p>
            <a:r>
              <a:rPr lang="zh-CN" altLang="en-US" dirty="0" smtClean="0"/>
              <a:t>常见泌尿生殖道病原体</a:t>
            </a:r>
            <a:endParaRPr lang="zh-CN" altLang="en-US" dirty="0"/>
          </a:p>
        </p:txBody>
      </p:sp>
      <p:pic>
        <p:nvPicPr>
          <p:cNvPr id="4" name="Picture 2"/>
          <p:cNvPicPr>
            <a:picLocks noChangeAspect="1"/>
          </p:cNvPicPr>
          <p:nvPr/>
        </p:nvPicPr>
        <p:blipFill>
          <a:blip r:embed="rId3" cstate="print"/>
          <a:stretch>
            <a:fillRect/>
          </a:stretch>
        </p:blipFill>
        <p:spPr>
          <a:xfrm>
            <a:off x="1117575" y="1071546"/>
            <a:ext cx="2787650" cy="1860550"/>
          </a:xfrm>
          <a:prstGeom prst="rect">
            <a:avLst/>
          </a:prstGeom>
          <a:noFill/>
          <a:ln w="9525">
            <a:noFill/>
          </a:ln>
        </p:spPr>
      </p:pic>
      <p:sp>
        <p:nvSpPr>
          <p:cNvPr id="5" name="TextBox 3"/>
          <p:cNvSpPr txBox="1"/>
          <p:nvPr/>
        </p:nvSpPr>
        <p:spPr>
          <a:xfrm>
            <a:off x="855638" y="2933683"/>
            <a:ext cx="3311525" cy="579120"/>
          </a:xfrm>
          <a:prstGeom prst="rect">
            <a:avLst/>
          </a:prstGeom>
          <a:noFill/>
          <a:ln w="9525">
            <a:noFill/>
          </a:ln>
        </p:spPr>
        <p:txBody>
          <a:bodyPr anchor="t">
            <a:spAutoFit/>
          </a:bodyPr>
          <a:lstStyle/>
          <a:p>
            <a:pPr lvl="0" indent="0" algn="ctr"/>
            <a:r>
              <a:rPr lang="zh-CN" altLang="en-US" sz="1600" dirty="0">
                <a:latin typeface="+mn-ea"/>
              </a:rPr>
              <a:t>沙眼衣原体</a:t>
            </a:r>
            <a:endParaRPr lang="en-US" altLang="zh-CN" sz="1600" dirty="0">
              <a:latin typeface="+mn-ea"/>
            </a:endParaRPr>
          </a:p>
          <a:p>
            <a:pPr lvl="0" indent="0" algn="ctr"/>
            <a:r>
              <a:rPr lang="en-US" altLang="zh-CN" sz="1600" dirty="0">
                <a:latin typeface="+mn-ea"/>
              </a:rPr>
              <a:t>Chlamydia trachomatis</a:t>
            </a:r>
            <a:r>
              <a:rPr lang="zh-CN" altLang="en-US" sz="1600" dirty="0">
                <a:latin typeface="+mn-ea"/>
              </a:rPr>
              <a:t>（</a:t>
            </a:r>
            <a:r>
              <a:rPr lang="en-US" altLang="zh-CN" sz="1600" dirty="0">
                <a:latin typeface="+mn-ea"/>
              </a:rPr>
              <a:t>CT</a:t>
            </a:r>
            <a:r>
              <a:rPr lang="zh-CN" altLang="en-US" sz="1600" dirty="0">
                <a:latin typeface="+mn-ea"/>
              </a:rPr>
              <a:t>）</a:t>
            </a:r>
          </a:p>
        </p:txBody>
      </p:sp>
      <p:pic>
        <p:nvPicPr>
          <p:cNvPr id="6" name="Picture 3"/>
          <p:cNvPicPr>
            <a:picLocks noChangeAspect="1"/>
          </p:cNvPicPr>
          <p:nvPr/>
        </p:nvPicPr>
        <p:blipFill>
          <a:blip r:embed="rId4" cstate="print"/>
          <a:stretch>
            <a:fillRect/>
          </a:stretch>
        </p:blipFill>
        <p:spPr>
          <a:xfrm>
            <a:off x="5139507" y="1058846"/>
            <a:ext cx="2936875" cy="1806575"/>
          </a:xfrm>
          <a:prstGeom prst="rect">
            <a:avLst/>
          </a:prstGeom>
          <a:noFill/>
          <a:ln w="9525">
            <a:noFill/>
          </a:ln>
        </p:spPr>
      </p:pic>
      <p:pic>
        <p:nvPicPr>
          <p:cNvPr id="7" name="Picture 4"/>
          <p:cNvPicPr>
            <a:picLocks noChangeAspect="1"/>
          </p:cNvPicPr>
          <p:nvPr/>
        </p:nvPicPr>
        <p:blipFill>
          <a:blip r:embed="rId5" cstate="print"/>
          <a:stretch>
            <a:fillRect/>
          </a:stretch>
        </p:blipFill>
        <p:spPr>
          <a:xfrm>
            <a:off x="1115988" y="3651233"/>
            <a:ext cx="2790825" cy="1785938"/>
          </a:xfrm>
          <a:prstGeom prst="rect">
            <a:avLst/>
          </a:prstGeom>
          <a:noFill/>
          <a:ln w="9525">
            <a:noFill/>
          </a:ln>
        </p:spPr>
      </p:pic>
      <p:sp>
        <p:nvSpPr>
          <p:cNvPr id="8" name="TextBox 7"/>
          <p:cNvSpPr txBox="1"/>
          <p:nvPr/>
        </p:nvSpPr>
        <p:spPr>
          <a:xfrm>
            <a:off x="5214119" y="2944796"/>
            <a:ext cx="2787650" cy="584775"/>
          </a:xfrm>
          <a:prstGeom prst="rect">
            <a:avLst/>
          </a:prstGeom>
          <a:noFill/>
          <a:ln w="9525">
            <a:noFill/>
          </a:ln>
        </p:spPr>
        <p:txBody>
          <a:bodyPr anchor="t">
            <a:spAutoFit/>
          </a:bodyPr>
          <a:lstStyle/>
          <a:p>
            <a:pPr lvl="0" algn="ctr"/>
            <a:r>
              <a:rPr lang="zh-CN" altLang="en-US" sz="1600" dirty="0">
                <a:latin typeface="+mn-ea"/>
                <a:sym typeface="+mn-ea"/>
              </a:rPr>
              <a:t>淋病奈瑟菌</a:t>
            </a:r>
          </a:p>
          <a:p>
            <a:pPr lvl="0" algn="ctr"/>
            <a:r>
              <a:rPr lang="zh-CN" altLang="en-US" sz="1600" dirty="0">
                <a:latin typeface="+mn-ea"/>
                <a:sym typeface="+mn-ea"/>
              </a:rPr>
              <a:t>N. gonorrhoeae（NG</a:t>
            </a:r>
            <a:r>
              <a:rPr lang="zh-CN" altLang="en-US" sz="1600" dirty="0" smtClean="0">
                <a:latin typeface="+mn-ea"/>
                <a:sym typeface="+mn-ea"/>
              </a:rPr>
              <a:t>） </a:t>
            </a:r>
            <a:endParaRPr lang="zh-CN" altLang="en-US" sz="1600" dirty="0">
              <a:latin typeface="+mn-ea"/>
              <a:sym typeface="+mn-ea"/>
            </a:endParaRPr>
          </a:p>
        </p:txBody>
      </p:sp>
      <p:sp>
        <p:nvSpPr>
          <p:cNvPr id="9" name="TextBox 9"/>
          <p:cNvSpPr txBox="1"/>
          <p:nvPr/>
        </p:nvSpPr>
        <p:spPr>
          <a:xfrm>
            <a:off x="927075" y="5464158"/>
            <a:ext cx="3168650" cy="584775"/>
          </a:xfrm>
          <a:prstGeom prst="rect">
            <a:avLst/>
          </a:prstGeom>
          <a:noFill/>
          <a:ln w="9525">
            <a:noFill/>
          </a:ln>
        </p:spPr>
        <p:txBody>
          <a:bodyPr anchor="t">
            <a:spAutoFit/>
          </a:bodyPr>
          <a:lstStyle/>
          <a:p>
            <a:pPr lvl="0" algn="ctr"/>
            <a:r>
              <a:rPr lang="zh-CN" altLang="en-US" sz="1600" dirty="0">
                <a:latin typeface="+mn-ea"/>
                <a:sym typeface="+mn-ea"/>
              </a:rPr>
              <a:t>解脲脲原体</a:t>
            </a:r>
          </a:p>
          <a:p>
            <a:pPr lvl="0" algn="ctr"/>
            <a:r>
              <a:rPr lang="zh-CN" altLang="en-US" sz="1600" dirty="0">
                <a:latin typeface="+mn-ea"/>
                <a:sym typeface="+mn-ea"/>
              </a:rPr>
              <a:t>Ureaplasma urealyticum（UU</a:t>
            </a:r>
            <a:r>
              <a:rPr lang="zh-CN" altLang="en-US" sz="1600" dirty="0" smtClean="0">
                <a:latin typeface="+mn-ea"/>
                <a:sym typeface="+mn-ea"/>
              </a:rPr>
              <a:t>）</a:t>
            </a:r>
            <a:endParaRPr lang="zh-CN" altLang="en-US" sz="1600" dirty="0">
              <a:latin typeface="+mn-ea"/>
              <a:sym typeface="+mn-ea"/>
            </a:endParaRPr>
          </a:p>
        </p:txBody>
      </p:sp>
      <p:pic>
        <p:nvPicPr>
          <p:cNvPr id="10" name="Picture 3"/>
          <p:cNvPicPr>
            <a:picLocks noChangeAspect="1"/>
          </p:cNvPicPr>
          <p:nvPr/>
        </p:nvPicPr>
        <p:blipFill>
          <a:blip r:embed="rId6" cstate="print"/>
          <a:stretch>
            <a:fillRect/>
          </a:stretch>
        </p:blipFill>
        <p:spPr>
          <a:xfrm>
            <a:off x="5214119" y="3651233"/>
            <a:ext cx="2787650" cy="1944688"/>
          </a:xfrm>
          <a:prstGeom prst="rect">
            <a:avLst/>
          </a:prstGeom>
          <a:noFill/>
          <a:ln w="9525">
            <a:noFill/>
          </a:ln>
        </p:spPr>
      </p:pic>
      <p:sp>
        <p:nvSpPr>
          <p:cNvPr id="11" name="TextBox 11"/>
          <p:cNvSpPr txBox="1"/>
          <p:nvPr/>
        </p:nvSpPr>
        <p:spPr>
          <a:xfrm>
            <a:off x="5023619" y="5451458"/>
            <a:ext cx="3168650" cy="579120"/>
          </a:xfrm>
          <a:prstGeom prst="rect">
            <a:avLst/>
          </a:prstGeom>
          <a:noFill/>
          <a:ln w="9525">
            <a:noFill/>
          </a:ln>
        </p:spPr>
        <p:txBody>
          <a:bodyPr anchor="t">
            <a:spAutoFit/>
          </a:bodyPr>
          <a:lstStyle/>
          <a:p>
            <a:pPr lvl="0" algn="ctr"/>
            <a:r>
              <a:rPr lang="zh-CN" altLang="en-US" sz="1600" dirty="0">
                <a:solidFill>
                  <a:srgbClr val="FF0000"/>
                </a:solidFill>
                <a:latin typeface="+mn-ea"/>
                <a:sym typeface="+mn-ea"/>
              </a:rPr>
              <a:t>生殖支原体</a:t>
            </a:r>
          </a:p>
          <a:p>
            <a:pPr lvl="0" algn="ctr"/>
            <a:r>
              <a:rPr lang="zh-CN" altLang="en-US" sz="1600" dirty="0">
                <a:solidFill>
                  <a:srgbClr val="FF0000"/>
                </a:solidFill>
                <a:latin typeface="+mn-ea"/>
                <a:sym typeface="+mn-ea"/>
              </a:rPr>
              <a:t>Mycoplasma genitalium（MG）</a:t>
            </a:r>
          </a:p>
        </p:txBody>
      </p:sp>
    </p:spTree>
    <p:extLst>
      <p:ext uri="{BB962C8B-B14F-4D97-AF65-F5344CB8AC3E}">
        <p14:creationId xmlns:p14="http://schemas.microsoft.com/office/powerpoint/2010/main" val="15718987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dirty="0" smtClean="0"/>
              <a:t>临床常用</a:t>
            </a:r>
            <a:r>
              <a:rPr lang="en-US" altLang="zh-CN" dirty="0" smtClean="0"/>
              <a:t>CT/NG/UU/MG</a:t>
            </a:r>
            <a:r>
              <a:rPr lang="zh-CN" altLang="en-US" dirty="0" smtClean="0"/>
              <a:t>检测方法</a:t>
            </a:r>
            <a:endParaRPr lang="zh-CN" altLang="en-US" dirty="0"/>
          </a:p>
        </p:txBody>
      </p:sp>
      <p:sp>
        <p:nvSpPr>
          <p:cNvPr id="4" name="Text Box 6">
            <a:hlinkClick r:id="rId3" action="ppaction://hlinkfile"/>
          </p:cNvPr>
          <p:cNvSpPr txBox="1"/>
          <p:nvPr/>
        </p:nvSpPr>
        <p:spPr>
          <a:xfrm>
            <a:off x="468064" y="5991671"/>
            <a:ext cx="8496424" cy="461665"/>
          </a:xfrm>
          <a:prstGeom prst="rect">
            <a:avLst/>
          </a:prstGeom>
          <a:noFill/>
          <a:ln w="9525">
            <a:noFill/>
          </a:ln>
        </p:spPr>
        <p:txBody>
          <a:bodyPr wrap="square" lIns="0" tIns="0" rIns="0" bIns="0" anchor="t">
            <a:spAutoFit/>
          </a:bodyPr>
          <a:lstStyle/>
          <a:p>
            <a:pPr lvl="0" indent="0"/>
            <a:r>
              <a:rPr lang="en-US" altLang="zh-CN" sz="1000" dirty="0" err="1" smtClean="0">
                <a:latin typeface="微软雅黑" panose="020B0503020204020204" charset="-122"/>
                <a:ea typeface="宋体" panose="02010600030101010101" pitchFamily="2" charset="-122"/>
              </a:rPr>
              <a:t>Dille</a:t>
            </a:r>
            <a:r>
              <a:rPr lang="en-US" altLang="zh-CN" sz="1000" dirty="0" smtClean="0">
                <a:latin typeface="微软雅黑" panose="020B0503020204020204" charset="-122"/>
                <a:ea typeface="宋体" panose="02010600030101010101" pitchFamily="2" charset="-122"/>
              </a:rPr>
              <a:t> </a:t>
            </a:r>
            <a:r>
              <a:rPr lang="en-US" altLang="zh-CN" sz="1000" dirty="0">
                <a:latin typeface="微软雅黑" panose="020B0503020204020204" charset="-122"/>
                <a:ea typeface="宋体" panose="02010600030101010101" pitchFamily="2" charset="-122"/>
              </a:rPr>
              <a:t>BJ,Butzen CC,Birkenmeyer LG.Amplification of Chlamydia trachomatis DNA by ligase chain reaction</a:t>
            </a:r>
            <a:r>
              <a:rPr lang="en-US" altLang="zh-CN" sz="1000" dirty="0" smtClean="0">
                <a:latin typeface="微软雅黑" panose="020B0503020204020204" charset="-122"/>
                <a:ea typeface="宋体" panose="02010600030101010101" pitchFamily="2" charset="-122"/>
              </a:rPr>
              <a:t>. J </a:t>
            </a:r>
            <a:r>
              <a:rPr lang="en-US" altLang="zh-CN" sz="1000" dirty="0" err="1" smtClean="0">
                <a:latin typeface="微软雅黑" panose="020B0503020204020204" charset="-122"/>
                <a:ea typeface="宋体" panose="02010600030101010101" pitchFamily="2" charset="-122"/>
              </a:rPr>
              <a:t>Clin</a:t>
            </a:r>
            <a:r>
              <a:rPr lang="en-US" altLang="zh-CN" sz="1000" dirty="0">
                <a:latin typeface="微软雅黑" panose="020B0503020204020204" charset="-122"/>
                <a:ea typeface="宋体" panose="02010600030101010101" pitchFamily="2" charset="-122"/>
              </a:rPr>
              <a:t> </a:t>
            </a:r>
            <a:r>
              <a:rPr lang="en-US" altLang="zh-CN" sz="1000" dirty="0" smtClean="0">
                <a:latin typeface="微软雅黑" panose="020B0503020204020204" charset="-122"/>
                <a:ea typeface="宋体" panose="02010600030101010101" pitchFamily="2" charset="-122"/>
              </a:rPr>
              <a:t>Microbiol,1993</a:t>
            </a:r>
            <a:endParaRPr lang="en-US" altLang="zh-CN" sz="1000" dirty="0">
              <a:latin typeface="微软雅黑" panose="020B0503020204020204" charset="-122"/>
              <a:ea typeface="宋体" panose="02010600030101010101" pitchFamily="2" charset="-122"/>
            </a:endParaRPr>
          </a:p>
          <a:p>
            <a:pPr lvl="0" indent="0"/>
            <a:r>
              <a:rPr lang="en-US" altLang="zh-CN" sz="1000" dirty="0" smtClean="0">
                <a:latin typeface="Arial" panose="020B0604020202020204" pitchFamily="34" charset="0"/>
                <a:ea typeface="宋体" panose="02010600030101010101" pitchFamily="2" charset="-122"/>
              </a:rPr>
              <a:t>Comparison </a:t>
            </a:r>
            <a:r>
              <a:rPr lang="en-US" altLang="zh-CN" sz="1000" dirty="0">
                <a:latin typeface="Arial" panose="020B0604020202020204" pitchFamily="34" charset="0"/>
                <a:ea typeface="宋体" panose="02010600030101010101" pitchFamily="2" charset="-122"/>
              </a:rPr>
              <a:t>of Gen-Probe Transcription-Mediated Amplification, Abbott PCR, and Roche PCR Assays for Detection of Wild-Type and Mutant Plasmid Strains of Chlamydia trachomatis in </a:t>
            </a:r>
            <a:r>
              <a:rPr lang="en-US" altLang="zh-CN" sz="1000" dirty="0" smtClean="0">
                <a:latin typeface="Arial" panose="020B0604020202020204" pitchFamily="34" charset="0"/>
                <a:ea typeface="宋体" panose="02010600030101010101" pitchFamily="2" charset="-122"/>
              </a:rPr>
              <a:t>Sweden</a:t>
            </a:r>
            <a:endParaRPr lang="en-US" altLang="zh-CN" sz="1000" dirty="0">
              <a:latin typeface="微软雅黑" panose="020B0503020204020204" charset="-122"/>
              <a:ea typeface="宋体" panose="02010600030101010101" pitchFamily="2" charset="-122"/>
            </a:endParaRPr>
          </a:p>
        </p:txBody>
      </p:sp>
      <p:graphicFrame>
        <p:nvGraphicFramePr>
          <p:cNvPr id="7" name="Group 3"/>
          <p:cNvGraphicFramePr>
            <a:graphicFrameLocks/>
          </p:cNvGraphicFramePr>
          <p:nvPr>
            <p:extLst/>
          </p:nvPr>
        </p:nvGraphicFramePr>
        <p:xfrm>
          <a:off x="532554" y="1052736"/>
          <a:ext cx="8143902" cy="4315564"/>
        </p:xfrm>
        <a:graphic>
          <a:graphicData uri="http://schemas.openxmlformats.org/drawingml/2006/table">
            <a:tbl>
              <a:tblPr/>
              <a:tblGrid>
                <a:gridCol w="1000103"/>
                <a:gridCol w="928694"/>
                <a:gridCol w="958521"/>
                <a:gridCol w="1008112"/>
                <a:gridCol w="1080120"/>
                <a:gridCol w="1872208"/>
                <a:gridCol w="1296144"/>
              </a:tblGrid>
              <a:tr h="375301">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j-ea"/>
                          <a:ea typeface="+mj-ea"/>
                        </a:rPr>
                        <a:t>方法学</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smtClean="0">
                          <a:ln>
                            <a:noFill/>
                          </a:ln>
                          <a:solidFill>
                            <a:schemeClr val="tx1"/>
                          </a:solidFill>
                          <a:effectLst/>
                          <a:latin typeface="+mj-ea"/>
                          <a:ea typeface="+mj-ea"/>
                        </a:rPr>
                        <a:t>检测方法</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smtClean="0">
                          <a:ln>
                            <a:noFill/>
                          </a:ln>
                          <a:solidFill>
                            <a:schemeClr val="tx1"/>
                          </a:solidFill>
                          <a:effectLst/>
                          <a:latin typeface="+mj-ea"/>
                          <a:ea typeface="+mj-ea"/>
                        </a:rPr>
                        <a:t>检测样本</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j-ea"/>
                          <a:ea typeface="+mj-ea"/>
                        </a:rPr>
                        <a:t>敏感性</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j-ea"/>
                          <a:ea typeface="+mj-ea"/>
                        </a:rPr>
                        <a:t>特异性</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smtClean="0">
                          <a:ln>
                            <a:noFill/>
                          </a:ln>
                          <a:solidFill>
                            <a:schemeClr val="tx1"/>
                          </a:solidFill>
                          <a:effectLst/>
                          <a:latin typeface="+mj-ea"/>
                          <a:ea typeface="+mj-ea"/>
                        </a:rPr>
                        <a:t>特点</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j-ea"/>
                          <a:ea typeface="+mj-ea"/>
                        </a:rPr>
                        <a:t>检测项目</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28575"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r h="632811">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smtClean="0">
                          <a:ln>
                            <a:noFill/>
                          </a:ln>
                          <a:solidFill>
                            <a:schemeClr val="tx1"/>
                          </a:solidFill>
                          <a:effectLst/>
                          <a:latin typeface="+mn-ea"/>
                          <a:ea typeface="+mn-ea"/>
                        </a:rPr>
                        <a:t>培养法</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ts val="340"/>
                        </a:spcBef>
                        <a:spcAft>
                          <a:spcPct val="0"/>
                        </a:spcAft>
                        <a:buClrTx/>
                        <a:buSzTx/>
                        <a:buFontTx/>
                        <a:buNone/>
                      </a:pPr>
                      <a:r>
                        <a:rPr kumimoji="0" lang="zh-CN" sz="1400" b="1" i="0" u="none" strike="noStrike" cap="none" normalizeH="0" baseline="0" dirty="0" smtClean="0">
                          <a:ln>
                            <a:noFill/>
                          </a:ln>
                          <a:solidFill>
                            <a:srgbClr val="000000"/>
                          </a:solidFill>
                          <a:effectLst/>
                          <a:latin typeface="+mn-ea"/>
                          <a:ea typeface="+mn-ea"/>
                          <a:cs typeface="Arial" panose="020B0604020202020204" pitchFamily="34" charset="0"/>
                        </a:rPr>
                        <a:t>细菌培养</a:t>
                      </a:r>
                      <a:endParaRPr kumimoji="0" lang="zh-CN" sz="10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smtClean="0">
                          <a:ln>
                            <a:noFill/>
                          </a:ln>
                          <a:solidFill>
                            <a:schemeClr val="tx1"/>
                          </a:solidFill>
                          <a:effectLst/>
                          <a:latin typeface="+mn-ea"/>
                          <a:ea typeface="+mn-ea"/>
                        </a:rPr>
                        <a:t>分泌物</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40%-80%</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mn-ea"/>
                          <a:ea typeface="+mn-ea"/>
                        </a:rPr>
                        <a:t>99.9%</a:t>
                      </a:r>
                      <a:endParaRPr kumimoji="0" lang="zh-CN" altLang="en-US" sz="1400" b="0" i="0" u="none" strike="noStrike" cap="none" normalizeH="0" baseline="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准确率低，易漏检及误检</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用于</a:t>
                      </a:r>
                      <a:r>
                        <a:rPr kumimoji="0" lang="en-US" altLang="zh-CN" sz="1400" b="0" i="0" u="none" strike="noStrike" cap="none" normalizeH="0" baseline="0" dirty="0" smtClean="0">
                          <a:ln>
                            <a:noFill/>
                          </a:ln>
                          <a:solidFill>
                            <a:schemeClr val="tx1"/>
                          </a:solidFill>
                          <a:effectLst/>
                          <a:latin typeface="+mn-ea"/>
                          <a:ea typeface="+mn-ea"/>
                        </a:rPr>
                        <a:t>NG/UU</a:t>
                      </a:r>
                      <a:r>
                        <a:rPr kumimoji="0" lang="zh-CN" altLang="en-US" sz="1400" b="0" i="0" u="none" strike="noStrike" cap="none" normalizeH="0" baseline="0" dirty="0" smtClean="0">
                          <a:ln>
                            <a:noFill/>
                          </a:ln>
                          <a:solidFill>
                            <a:schemeClr val="tx1"/>
                          </a:solidFill>
                          <a:effectLst/>
                          <a:latin typeface="+mn-ea"/>
                          <a:ea typeface="+mn-ea"/>
                        </a:rPr>
                        <a:t>检测</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r h="648072">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形态学法</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n-ea"/>
                          <a:ea typeface="+mn-ea"/>
                        </a:rPr>
                        <a:t>涂片镜检</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smtClean="0">
                          <a:ln>
                            <a:noFill/>
                          </a:ln>
                          <a:solidFill>
                            <a:schemeClr val="tx1"/>
                          </a:solidFill>
                          <a:effectLst/>
                          <a:latin typeface="+mn-ea"/>
                          <a:ea typeface="+mn-ea"/>
                        </a:rPr>
                        <a:t>分泌物</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40%-60%</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70%-90%</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准确率较高，但有漏检</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用于</a:t>
                      </a:r>
                      <a:r>
                        <a:rPr kumimoji="0" lang="en-US" altLang="zh-CN" sz="1400" b="0" i="0" u="none" strike="noStrike" cap="none" normalizeH="0" baseline="0" dirty="0" smtClean="0">
                          <a:ln>
                            <a:noFill/>
                          </a:ln>
                          <a:solidFill>
                            <a:schemeClr val="tx1"/>
                          </a:solidFill>
                          <a:effectLst/>
                          <a:latin typeface="+mn-ea"/>
                          <a:ea typeface="+mn-ea"/>
                        </a:rPr>
                        <a:t>NG</a:t>
                      </a:r>
                      <a:r>
                        <a:rPr kumimoji="0" lang="zh-CN" altLang="en-US" sz="1400" b="0" i="0" u="none" strike="noStrike" cap="none" normalizeH="0" baseline="0" dirty="0" smtClean="0">
                          <a:ln>
                            <a:noFill/>
                          </a:ln>
                          <a:solidFill>
                            <a:schemeClr val="tx1"/>
                          </a:solidFill>
                          <a:effectLst/>
                          <a:latin typeface="+mn-ea"/>
                          <a:ea typeface="+mn-ea"/>
                        </a:rPr>
                        <a:t>检测</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r h="854075">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免疫法</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ts val="340"/>
                        </a:spcBef>
                        <a:spcAft>
                          <a:spcPct val="0"/>
                        </a:spcAft>
                        <a:buClrTx/>
                        <a:buSzTx/>
                        <a:buFontTx/>
                        <a:buNone/>
                      </a:pPr>
                      <a:r>
                        <a:rPr kumimoji="0" lang="zh-CN" sz="1400" b="1" i="0" u="none" strike="noStrike" cap="none" normalizeH="0" baseline="0" dirty="0" smtClean="0">
                          <a:ln>
                            <a:noFill/>
                          </a:ln>
                          <a:solidFill>
                            <a:srgbClr val="000000"/>
                          </a:solidFill>
                          <a:effectLst/>
                          <a:latin typeface="+mn-ea"/>
                          <a:ea typeface="+mn-ea"/>
                          <a:cs typeface="Arial" panose="020B0604020202020204" pitchFamily="34" charset="0"/>
                        </a:rPr>
                        <a:t>胶体金</a:t>
                      </a:r>
                      <a:r>
                        <a:rPr kumimoji="0" lang="en-US" altLang="zh-CN" sz="1400" b="1" i="0" u="none" strike="noStrike" cap="none" normalizeH="0" baseline="0" dirty="0" smtClean="0">
                          <a:ln>
                            <a:noFill/>
                          </a:ln>
                          <a:solidFill>
                            <a:srgbClr val="000000"/>
                          </a:solidFill>
                          <a:effectLst/>
                          <a:latin typeface="+mn-ea"/>
                          <a:ea typeface="+mn-ea"/>
                          <a:cs typeface="Arial" panose="020B0604020202020204" pitchFamily="34" charset="0"/>
                        </a:rPr>
                        <a:t>/</a:t>
                      </a:r>
                    </a:p>
                    <a:p>
                      <a:pPr marL="0" marR="0" lvl="0" indent="0" algn="ctr" defTabSz="914400" rtl="0" eaLnBrk="0" fontAlgn="base" latinLnBrk="0" hangingPunct="0">
                        <a:lnSpc>
                          <a:spcPct val="100000"/>
                        </a:lnSpc>
                        <a:spcBef>
                          <a:spcPts val="340"/>
                        </a:spcBef>
                        <a:spcAft>
                          <a:spcPct val="0"/>
                        </a:spcAft>
                        <a:buClrTx/>
                        <a:buSzTx/>
                        <a:buFontTx/>
                        <a:buNone/>
                      </a:pPr>
                      <a:r>
                        <a:rPr kumimoji="0" lang="zh-CN" altLang="en-US" sz="1400" b="1" i="0" u="none" strike="noStrike" cap="none" normalizeH="0" baseline="0" dirty="0" smtClean="0">
                          <a:ln>
                            <a:noFill/>
                          </a:ln>
                          <a:solidFill>
                            <a:schemeClr val="tx1"/>
                          </a:solidFill>
                          <a:effectLst/>
                          <a:latin typeface="+mn-ea"/>
                          <a:ea typeface="+mn-ea"/>
                          <a:cs typeface="Arial" panose="020B0604020202020204" pitchFamily="34" charset="0"/>
                        </a:rPr>
                        <a:t>酶联免疫法</a:t>
                      </a:r>
                      <a:endParaRPr kumimoji="0" lang="zh-CN" sz="14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分泌物</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40%-60%</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80%</a:t>
                      </a:r>
                      <a:r>
                        <a:rPr kumimoji="0" lang="zh-CN" altLang="en-US" sz="1400" b="0" i="0" u="none" strike="noStrike" cap="none" normalizeH="0" baseline="0" dirty="0" smtClean="0">
                          <a:ln>
                            <a:noFill/>
                          </a:ln>
                          <a:solidFill>
                            <a:schemeClr val="tx1"/>
                          </a:solidFill>
                          <a:effectLst/>
                          <a:latin typeface="+mn-ea"/>
                          <a:ea typeface="+mn-ea"/>
                        </a:rPr>
                        <a:t>左右</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smtClean="0">
                          <a:ln>
                            <a:noFill/>
                          </a:ln>
                          <a:solidFill>
                            <a:schemeClr val="tx1"/>
                          </a:solidFill>
                          <a:effectLst/>
                          <a:latin typeface="+mn-ea"/>
                          <a:ea typeface="+mn-ea"/>
                        </a:rPr>
                        <a:t>准确率低，假阴性问题突出</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用于</a:t>
                      </a:r>
                      <a:r>
                        <a:rPr kumimoji="0" lang="en-US" altLang="zh-CN" sz="1400" b="0" i="0" u="none" strike="noStrike" cap="none" normalizeH="0" baseline="0" dirty="0" smtClean="0">
                          <a:ln>
                            <a:noFill/>
                          </a:ln>
                          <a:solidFill>
                            <a:schemeClr val="tx1"/>
                          </a:solidFill>
                          <a:effectLst/>
                          <a:latin typeface="+mn-ea"/>
                          <a:ea typeface="+mn-ea"/>
                        </a:rPr>
                        <a:t>CT</a:t>
                      </a:r>
                      <a:r>
                        <a:rPr kumimoji="0" lang="zh-CN" altLang="en-US" sz="1400" b="0" i="0" u="none" strike="noStrike" cap="none" normalizeH="0" baseline="0" dirty="0" smtClean="0">
                          <a:ln>
                            <a:noFill/>
                          </a:ln>
                          <a:solidFill>
                            <a:schemeClr val="tx1"/>
                          </a:solidFill>
                          <a:effectLst/>
                          <a:latin typeface="+mn-ea"/>
                          <a:ea typeface="+mn-ea"/>
                        </a:rPr>
                        <a:t>检测</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r h="860425">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mn-ea"/>
                          <a:ea typeface="+mn-ea"/>
                        </a:rPr>
                        <a:t>DNA</a:t>
                      </a:r>
                      <a:r>
                        <a:rPr kumimoji="0" lang="zh-CN" altLang="en-US" sz="1400" b="0" i="0" u="none" strike="noStrike" cap="none" normalizeH="0" baseline="0" smtClean="0">
                          <a:ln>
                            <a:noFill/>
                          </a:ln>
                          <a:solidFill>
                            <a:schemeClr val="tx1"/>
                          </a:solidFill>
                          <a:effectLst/>
                          <a:latin typeface="+mn-ea"/>
                          <a:ea typeface="+mn-ea"/>
                        </a:rPr>
                        <a:t>检测</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ts val="340"/>
                        </a:spcBef>
                        <a:spcAft>
                          <a:spcPct val="0"/>
                        </a:spcAft>
                        <a:buClrTx/>
                        <a:buSzTx/>
                        <a:buFontTx/>
                        <a:buNone/>
                      </a:pPr>
                      <a:r>
                        <a:rPr kumimoji="0" lang="en-US" altLang="zh-CN" sz="1400" b="1" i="0" u="none" strike="noStrike" cap="none" normalizeH="0" baseline="0" dirty="0" smtClean="0">
                          <a:ln>
                            <a:noFill/>
                          </a:ln>
                          <a:solidFill>
                            <a:srgbClr val="000000"/>
                          </a:solidFill>
                          <a:effectLst/>
                          <a:latin typeface="+mn-ea"/>
                          <a:ea typeface="+mn-ea"/>
                          <a:cs typeface="Arial" panose="020B0604020202020204" pitchFamily="34" charset="0"/>
                        </a:rPr>
                        <a:t>PCR</a:t>
                      </a:r>
                      <a:endParaRPr kumimoji="0" lang="zh-CN" altLang="zh-CN" sz="10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smtClean="0">
                          <a:ln>
                            <a:noFill/>
                          </a:ln>
                          <a:solidFill>
                            <a:schemeClr val="tx1"/>
                          </a:solidFill>
                          <a:effectLst/>
                          <a:latin typeface="+mn-ea"/>
                          <a:ea typeface="+mn-ea"/>
                        </a:rPr>
                        <a:t>分泌物</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mn-ea"/>
                          <a:ea typeface="+mn-ea"/>
                        </a:rPr>
                        <a:t>96.7%</a:t>
                      </a:r>
                      <a:endParaRPr kumimoji="0" lang="zh-CN" altLang="en-US" sz="1400" b="0" i="0" u="none" strike="noStrike" cap="none" normalizeH="0" baseline="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98%</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准确率相对较高，但存在污染和死亡病原体导致的假阳性问题</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用于</a:t>
                      </a:r>
                      <a:r>
                        <a:rPr kumimoji="0" lang="en-US" altLang="zh-CN" sz="1400" b="0" i="0" u="none" strike="noStrike" cap="none" normalizeH="0" baseline="0" dirty="0" smtClean="0">
                          <a:ln>
                            <a:noFill/>
                          </a:ln>
                          <a:solidFill>
                            <a:schemeClr val="tx1"/>
                          </a:solidFill>
                          <a:effectLst/>
                          <a:latin typeface="+mn-ea"/>
                          <a:ea typeface="+mn-ea"/>
                        </a:rPr>
                        <a:t>CT/NG/UU</a:t>
                      </a:r>
                      <a:r>
                        <a:rPr kumimoji="0" lang="zh-CN" altLang="en-US" sz="1400" b="0" i="0" u="none" strike="noStrike" cap="none" normalizeH="0" baseline="0" dirty="0" smtClean="0">
                          <a:ln>
                            <a:noFill/>
                          </a:ln>
                          <a:solidFill>
                            <a:schemeClr val="tx1"/>
                          </a:solidFill>
                          <a:effectLst/>
                          <a:latin typeface="+mn-ea"/>
                          <a:ea typeface="+mn-ea"/>
                        </a:rPr>
                        <a:t>检测</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r h="844550">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mn-ea"/>
                          <a:ea typeface="+mn-ea"/>
                        </a:rPr>
                        <a:t>RNA</a:t>
                      </a:r>
                      <a:r>
                        <a:rPr kumimoji="0" lang="zh-CN" altLang="en-US" sz="1400" b="0" i="0" u="none" strike="noStrike" cap="none" normalizeH="0" baseline="0" smtClean="0">
                          <a:ln>
                            <a:noFill/>
                          </a:ln>
                          <a:solidFill>
                            <a:schemeClr val="tx1"/>
                          </a:solidFill>
                          <a:effectLst/>
                          <a:latin typeface="+mn-ea"/>
                          <a:ea typeface="+mn-ea"/>
                        </a:rPr>
                        <a:t>检测</a:t>
                      </a:r>
                    </a:p>
                  </a:txBody>
                  <a:tcPr anchor="ctr" horzOverflow="overflow">
                    <a:lnL w="28575"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ts val="340"/>
                        </a:spcBef>
                        <a:spcAft>
                          <a:spcPct val="0"/>
                        </a:spcAft>
                        <a:buClrTx/>
                        <a:buSzTx/>
                        <a:buFontTx/>
                        <a:buNone/>
                      </a:pPr>
                      <a:r>
                        <a:rPr kumimoji="0" lang="en-US" altLang="zh-CN" sz="1400" b="1" i="0" u="none" strike="noStrike" cap="none" normalizeH="0" baseline="0" smtClean="0">
                          <a:ln>
                            <a:noFill/>
                          </a:ln>
                          <a:solidFill>
                            <a:srgbClr val="000000"/>
                          </a:solidFill>
                          <a:effectLst/>
                          <a:latin typeface="+mn-ea"/>
                          <a:ea typeface="+mn-ea"/>
                          <a:cs typeface="Arial" panose="020B0604020202020204" pitchFamily="34" charset="0"/>
                        </a:rPr>
                        <a:t>SAT</a:t>
                      </a:r>
                      <a:endParaRPr kumimoji="0" lang="zh-CN" altLang="zh-CN" sz="1000" b="0" i="0" u="none" strike="noStrike" cap="none" normalizeH="0" baseline="0" smtClean="0">
                        <a:ln>
                          <a:noFill/>
                        </a:ln>
                        <a:solidFill>
                          <a:schemeClr val="tx1"/>
                        </a:solidFill>
                        <a:effectLst/>
                        <a:latin typeface="+mn-ea"/>
                        <a:ea typeface="+mn-ea"/>
                        <a:cs typeface="Times New Roman" panose="02020603050405020304" pitchFamily="18" charset="0"/>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rgbClr val="FF0000"/>
                          </a:solidFill>
                          <a:effectLst/>
                          <a:latin typeface="+mn-ea"/>
                          <a:ea typeface="+mn-ea"/>
                        </a:rPr>
                        <a:t>尿液</a:t>
                      </a:r>
                      <a:endParaRPr kumimoji="0" lang="en-US" altLang="zh-CN" sz="1400" b="0" i="0" u="none" strike="noStrike" cap="none" normalizeH="0" baseline="0" dirty="0" smtClean="0">
                        <a:ln>
                          <a:noFill/>
                        </a:ln>
                        <a:solidFill>
                          <a:srgbClr val="FF0000"/>
                        </a:solidFill>
                        <a:effectLst/>
                        <a:latin typeface="+mn-ea"/>
                        <a:ea typeface="+mn-ea"/>
                      </a:endParaRPr>
                    </a:p>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rgbClr val="FF0000"/>
                          </a:solidFill>
                          <a:effectLst/>
                          <a:latin typeface="+mn-ea"/>
                          <a:ea typeface="+mn-ea"/>
                        </a:rPr>
                        <a:t>分泌物</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100%</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mn-ea"/>
                          <a:ea typeface="+mn-ea"/>
                        </a:rPr>
                        <a:t>99.7%</a:t>
                      </a:r>
                      <a:endParaRPr kumimoji="0" lang="zh-CN" altLang="en-US" sz="1400" b="0" i="0" u="none" strike="noStrike" cap="none" normalizeH="0" baseline="0" dirty="0" smtClean="0">
                        <a:ln>
                          <a:noFill/>
                        </a:ln>
                        <a:solidFill>
                          <a:schemeClr val="tx1"/>
                        </a:solidFill>
                        <a:effectLst/>
                        <a:latin typeface="+mn-ea"/>
                        <a:ea typeface="+mn-ea"/>
                      </a:endParaRP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rgbClr val="FF3300"/>
                          </a:solidFill>
                          <a:effectLst/>
                          <a:latin typeface="+mn-ea"/>
                          <a:ea typeface="+mn-ea"/>
                        </a:rPr>
                        <a:t>检测活体</a:t>
                      </a:r>
                      <a:r>
                        <a:rPr kumimoji="0" lang="en-US" altLang="zh-CN" sz="1400" b="0" i="0" u="none" strike="noStrike" cap="none" normalizeH="0" baseline="0" dirty="0" smtClean="0">
                          <a:ln>
                            <a:noFill/>
                          </a:ln>
                          <a:solidFill>
                            <a:srgbClr val="FF3300"/>
                          </a:solidFill>
                          <a:effectLst/>
                          <a:latin typeface="+mn-ea"/>
                          <a:ea typeface="+mn-ea"/>
                        </a:rPr>
                        <a:t>RNA</a:t>
                      </a:r>
                      <a:r>
                        <a:rPr kumimoji="0" lang="zh-CN" altLang="en-US" sz="1400" b="0" i="0" u="none" strike="noStrike" cap="none" normalizeH="0" baseline="0" dirty="0" smtClean="0">
                          <a:ln>
                            <a:noFill/>
                          </a:ln>
                          <a:solidFill>
                            <a:srgbClr val="FF3300"/>
                          </a:solidFill>
                          <a:effectLst/>
                          <a:latin typeface="+mn-ea"/>
                          <a:ea typeface="+mn-ea"/>
                        </a:rPr>
                        <a:t>，用药有效后</a:t>
                      </a:r>
                      <a:r>
                        <a:rPr kumimoji="0" lang="en-US" altLang="zh-CN" sz="1400" b="0" i="0" u="none" strike="noStrike" cap="none" normalizeH="0" baseline="0" dirty="0" smtClean="0">
                          <a:ln>
                            <a:noFill/>
                          </a:ln>
                          <a:solidFill>
                            <a:srgbClr val="FF3300"/>
                          </a:solidFill>
                          <a:effectLst/>
                          <a:latin typeface="+mn-ea"/>
                          <a:ea typeface="+mn-ea"/>
                        </a:rPr>
                        <a:t>RNA</a:t>
                      </a:r>
                      <a:r>
                        <a:rPr kumimoji="0" lang="zh-CN" altLang="en-US" sz="1400" b="0" i="0" u="none" strike="noStrike" cap="none" normalizeH="0" baseline="0" dirty="0" smtClean="0">
                          <a:ln>
                            <a:noFill/>
                          </a:ln>
                          <a:solidFill>
                            <a:srgbClr val="FF3300"/>
                          </a:solidFill>
                          <a:effectLst/>
                          <a:latin typeface="+mn-ea"/>
                          <a:ea typeface="+mn-ea"/>
                        </a:rPr>
                        <a:t>即降解转阴。灵敏度和特异性均很高。</a:t>
                      </a:r>
                    </a:p>
                  </a:txBody>
                  <a:tcPr anchor="ctr" horzOverflow="overflow">
                    <a:lnL w="12700" cap="flat" cmpd="sng" algn="ctr">
                      <a:solidFill>
                        <a:srgbClr val="262626"/>
                      </a:solidFill>
                      <a:prstDash val="solid"/>
                      <a:round/>
                      <a:headEnd type="none" w="med" len="med"/>
                      <a:tailEnd type="none" w="med" len="med"/>
                    </a:lnL>
                    <a:lnR w="12700"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c>
                  <a:txBody>
                    <a:bodyPr/>
                    <a:lstStyle>
                      <a:lvl1pPr marL="0" algn="l" defTabSz="1093470" rtl="0" eaLnBrk="1" latinLnBrk="0" hangingPunct="1">
                        <a:defRPr sz="2065" kern="1200">
                          <a:solidFill>
                            <a:schemeClr val="tx1"/>
                          </a:solidFill>
                          <a:latin typeface="Century Gothic"/>
                          <a:ea typeface="方正兰亭黑简体"/>
                        </a:defRPr>
                      </a:lvl1pPr>
                      <a:lvl2pPr marL="546735" algn="l" defTabSz="1093470" rtl="0" eaLnBrk="1" latinLnBrk="0" hangingPunct="1">
                        <a:defRPr sz="2065" kern="1200">
                          <a:solidFill>
                            <a:schemeClr val="tx1"/>
                          </a:solidFill>
                          <a:latin typeface="Century Gothic"/>
                          <a:ea typeface="方正兰亭黑简体"/>
                        </a:defRPr>
                      </a:lvl2pPr>
                      <a:lvl3pPr marL="1093470" algn="l" defTabSz="1093470" rtl="0" eaLnBrk="1" latinLnBrk="0" hangingPunct="1">
                        <a:defRPr sz="2065" kern="1200">
                          <a:solidFill>
                            <a:schemeClr val="tx1"/>
                          </a:solidFill>
                          <a:latin typeface="Century Gothic"/>
                          <a:ea typeface="方正兰亭黑简体"/>
                        </a:defRPr>
                      </a:lvl3pPr>
                      <a:lvl4pPr marL="1640840" algn="l" defTabSz="1093470" rtl="0" eaLnBrk="1" latinLnBrk="0" hangingPunct="1">
                        <a:defRPr sz="2065" kern="1200">
                          <a:solidFill>
                            <a:schemeClr val="tx1"/>
                          </a:solidFill>
                          <a:latin typeface="Century Gothic"/>
                          <a:ea typeface="方正兰亭黑简体"/>
                        </a:defRPr>
                      </a:lvl4pPr>
                      <a:lvl5pPr marL="2187575" algn="l" defTabSz="1093470" rtl="0" eaLnBrk="1" latinLnBrk="0" hangingPunct="1">
                        <a:defRPr sz="2065" kern="1200">
                          <a:solidFill>
                            <a:schemeClr val="tx1"/>
                          </a:solidFill>
                          <a:latin typeface="Century Gothic"/>
                          <a:ea typeface="方正兰亭黑简体"/>
                        </a:defRPr>
                      </a:lvl5pPr>
                      <a:lvl6pPr marL="2734945" algn="l" defTabSz="1093470" rtl="0" eaLnBrk="1" latinLnBrk="0" hangingPunct="1">
                        <a:defRPr sz="2065" kern="1200">
                          <a:solidFill>
                            <a:schemeClr val="tx1"/>
                          </a:solidFill>
                          <a:latin typeface="Century Gothic"/>
                          <a:ea typeface="方正兰亭黑简体"/>
                        </a:defRPr>
                      </a:lvl6pPr>
                      <a:lvl7pPr marL="3281680" algn="l" defTabSz="1093470" rtl="0" eaLnBrk="1" latinLnBrk="0" hangingPunct="1">
                        <a:defRPr sz="2065" kern="1200">
                          <a:solidFill>
                            <a:schemeClr val="tx1"/>
                          </a:solidFill>
                          <a:latin typeface="Century Gothic"/>
                          <a:ea typeface="方正兰亭黑简体"/>
                        </a:defRPr>
                      </a:lvl7pPr>
                      <a:lvl8pPr marL="3828415" algn="l" defTabSz="1093470" rtl="0" eaLnBrk="1" latinLnBrk="0" hangingPunct="1">
                        <a:defRPr sz="2065" kern="1200">
                          <a:solidFill>
                            <a:schemeClr val="tx1"/>
                          </a:solidFill>
                          <a:latin typeface="Century Gothic"/>
                          <a:ea typeface="方正兰亭黑简体"/>
                        </a:defRPr>
                      </a:lvl8pPr>
                      <a:lvl9pPr marL="4375150" algn="l" defTabSz="1093470" rtl="0" eaLnBrk="1" latinLnBrk="0" hangingPunct="1">
                        <a:defRPr sz="2065" kern="1200">
                          <a:solidFill>
                            <a:schemeClr val="tx1"/>
                          </a:solidFill>
                          <a:latin typeface="Century Gothic"/>
                          <a:ea typeface="方正兰亭黑简体"/>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zh-CN" altLang="en-US" sz="1400" b="0" i="0" u="none" strike="noStrike" cap="none" normalizeH="0" baseline="0" dirty="0" smtClean="0">
                          <a:ln>
                            <a:noFill/>
                          </a:ln>
                          <a:solidFill>
                            <a:schemeClr val="tx1"/>
                          </a:solidFill>
                          <a:effectLst/>
                          <a:latin typeface="+mn-ea"/>
                          <a:ea typeface="+mn-ea"/>
                        </a:rPr>
                        <a:t>欧美国家用于</a:t>
                      </a:r>
                      <a:r>
                        <a:rPr kumimoji="0" lang="en-US" altLang="zh-CN" sz="1400" b="0" i="0" u="none" strike="noStrike" cap="none" normalizeH="0" baseline="0" dirty="0" smtClean="0">
                          <a:ln>
                            <a:noFill/>
                          </a:ln>
                          <a:solidFill>
                            <a:schemeClr val="tx1"/>
                          </a:solidFill>
                          <a:effectLst/>
                          <a:latin typeface="+mn-ea"/>
                          <a:ea typeface="+mn-ea"/>
                        </a:rPr>
                        <a:t>CT/NG/MG</a:t>
                      </a:r>
                      <a:r>
                        <a:rPr kumimoji="0" lang="zh-CN" altLang="en-US" sz="1400" b="0" i="0" u="none" strike="noStrike" cap="none" normalizeH="0" baseline="0" dirty="0" smtClean="0">
                          <a:ln>
                            <a:noFill/>
                          </a:ln>
                          <a:solidFill>
                            <a:schemeClr val="tx1"/>
                          </a:solidFill>
                          <a:effectLst/>
                          <a:latin typeface="+mn-ea"/>
                          <a:ea typeface="+mn-ea"/>
                        </a:rPr>
                        <a:t>检测</a:t>
                      </a:r>
                    </a:p>
                  </a:txBody>
                  <a:tcPr anchor="ctr" horzOverflow="overflow">
                    <a:lnL w="12700" cap="flat" cmpd="sng" algn="ctr">
                      <a:solidFill>
                        <a:srgbClr val="262626"/>
                      </a:solidFill>
                      <a:prstDash val="solid"/>
                      <a:round/>
                      <a:headEnd type="none" w="med" len="med"/>
                      <a:tailEnd type="none" w="med" len="med"/>
                    </a:lnL>
                    <a:lnR w="28575" cap="flat" cmpd="sng" algn="ctr">
                      <a:solidFill>
                        <a:srgbClr val="262626"/>
                      </a:solidFill>
                      <a:prstDash val="solid"/>
                      <a:round/>
                      <a:headEnd type="none" w="med" len="med"/>
                      <a:tailEnd type="none" w="med" len="med"/>
                    </a:lnR>
                    <a:lnT w="12700" cap="flat" cmpd="sng" algn="ctr">
                      <a:solidFill>
                        <a:srgbClr val="262626"/>
                      </a:solidFill>
                      <a:prstDash val="solid"/>
                      <a:round/>
                      <a:headEnd type="none" w="med" len="med"/>
                      <a:tailEnd type="none" w="med" len="med"/>
                    </a:lnT>
                    <a:lnB w="12700" cap="flat" cmpd="sng" algn="ctr">
                      <a:solidFill>
                        <a:srgbClr val="262626"/>
                      </a:solidFill>
                      <a:prstDash val="solid"/>
                      <a:round/>
                      <a:headEnd type="none" w="med" len="med"/>
                      <a:tailEnd type="none" w="med" len="med"/>
                    </a:lnB>
                    <a:lnTlToBr>
                      <a:noFill/>
                    </a:lnTlToBr>
                    <a:lnBlToTr>
                      <a:noFill/>
                    </a:lnBlToTr>
                    <a:noFill/>
                  </a:tcPr>
                </a:tc>
              </a:tr>
            </a:tbl>
          </a:graphicData>
        </a:graphic>
      </p:graphicFrame>
      <p:sp>
        <p:nvSpPr>
          <p:cNvPr id="8" name="椭圆 7"/>
          <p:cNvSpPr/>
          <p:nvPr/>
        </p:nvSpPr>
        <p:spPr bwMode="auto">
          <a:xfrm>
            <a:off x="3334613" y="1412776"/>
            <a:ext cx="1152128" cy="2304256"/>
          </a:xfrm>
          <a:prstGeom prst="ellipse">
            <a:avLst/>
          </a:prstGeom>
          <a:noFill/>
          <a:ln w="12700" cap="flat" cmpd="sng" algn="ctr">
            <a:solidFill>
              <a:srgbClr val="FF0000"/>
            </a:solidFill>
            <a:prstDash val="solid"/>
            <a:miter lim="800000"/>
            <a:headEnd type="none" w="med" len="med"/>
            <a:tailEnd type="none" w="med" len="me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262626"/>
              </a:solidFill>
              <a:effectLst/>
              <a:uLnTx/>
              <a:uFillTx/>
              <a:latin typeface="Century Gothic"/>
              <a:ea typeface="方正兰亭黑简体"/>
              <a:cs typeface="+mn-cs"/>
            </a:endParaRPr>
          </a:p>
        </p:txBody>
      </p:sp>
      <p:sp>
        <p:nvSpPr>
          <p:cNvPr id="6" name="矩形 5"/>
          <p:cNvSpPr/>
          <p:nvPr/>
        </p:nvSpPr>
        <p:spPr>
          <a:xfrm>
            <a:off x="468064" y="4391608"/>
            <a:ext cx="8280400" cy="102176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93558" y="5487615"/>
            <a:ext cx="7956884" cy="461665"/>
          </a:xfrm>
          <a:prstGeom prst="rect">
            <a:avLst/>
          </a:prstGeom>
        </p:spPr>
        <p:txBody>
          <a:bodyPr wrap="square">
            <a:spAutoFit/>
          </a:bodyPr>
          <a:lstStyle/>
          <a:p>
            <a:pPr algn="ctr"/>
            <a:r>
              <a:rPr lang="en-US" altLang="zh-CN" sz="2400" b="1" dirty="0">
                <a:solidFill>
                  <a:srgbClr val="FF0000"/>
                </a:solidFill>
                <a:sym typeface="+mn-ea"/>
              </a:rPr>
              <a:t>SAT</a:t>
            </a:r>
            <a:r>
              <a:rPr lang="zh-CN" altLang="en-US" sz="2400" b="1" dirty="0">
                <a:solidFill>
                  <a:srgbClr val="FF0000"/>
                </a:solidFill>
                <a:sym typeface="+mn-ea"/>
              </a:rPr>
              <a:t>技术：国内</a:t>
            </a:r>
            <a:r>
              <a:rPr lang="zh-CN" altLang="en-US" sz="2400" b="1" dirty="0" smtClean="0">
                <a:solidFill>
                  <a:srgbClr val="FF0000"/>
                </a:solidFill>
                <a:sym typeface="+mn-ea"/>
              </a:rPr>
              <a:t>唯一</a:t>
            </a:r>
            <a:r>
              <a:rPr lang="zh-CN" altLang="en-US" sz="2400" b="1" dirty="0">
                <a:solidFill>
                  <a:srgbClr val="FF0000"/>
                </a:solidFill>
                <a:sym typeface="+mn-ea"/>
              </a:rPr>
              <a:t>的</a:t>
            </a:r>
            <a:r>
              <a:rPr lang="zh-CN" altLang="en-US" sz="2400" b="1" dirty="0" smtClean="0">
                <a:solidFill>
                  <a:srgbClr val="FF0000"/>
                </a:solidFill>
                <a:sym typeface="+mn-ea"/>
              </a:rPr>
              <a:t>生殖道病原体</a:t>
            </a:r>
            <a:r>
              <a:rPr lang="en-US" altLang="zh-CN" sz="2400" b="1" dirty="0" smtClean="0">
                <a:solidFill>
                  <a:srgbClr val="FF0000"/>
                </a:solidFill>
                <a:sym typeface="+mn-ea"/>
              </a:rPr>
              <a:t>RNA</a:t>
            </a:r>
            <a:r>
              <a:rPr lang="zh-CN" altLang="en-US" sz="2400" b="1" dirty="0" smtClean="0">
                <a:solidFill>
                  <a:srgbClr val="FF0000"/>
                </a:solidFill>
                <a:sym typeface="+mn-ea"/>
              </a:rPr>
              <a:t>检测</a:t>
            </a:r>
            <a:r>
              <a:rPr lang="zh-CN" altLang="en-US" sz="2400" b="1" dirty="0">
                <a:solidFill>
                  <a:srgbClr val="FF0000"/>
                </a:solidFill>
                <a:sym typeface="+mn-ea"/>
              </a:rPr>
              <a:t>技术</a:t>
            </a:r>
            <a:endParaRPr lang="zh-CN" altLang="en-US" dirty="0"/>
          </a:p>
        </p:txBody>
      </p:sp>
    </p:spTree>
    <p:extLst>
      <p:ext uri="{BB962C8B-B14F-4D97-AF65-F5344CB8AC3E}">
        <p14:creationId xmlns:p14="http://schemas.microsoft.com/office/powerpoint/2010/main" val="1396608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r>
              <a:rPr lang="en-US" altLang="zh-CN" dirty="0"/>
              <a:t>WHO</a:t>
            </a:r>
            <a:r>
              <a:rPr lang="zh-CN" altLang="en-US" dirty="0"/>
              <a:t>建议用</a:t>
            </a:r>
            <a:r>
              <a:rPr lang="en-US" altLang="zh-CN" dirty="0"/>
              <a:t>RNA</a:t>
            </a:r>
            <a:r>
              <a:rPr lang="zh-CN" altLang="en-US" dirty="0"/>
              <a:t>检测</a:t>
            </a:r>
            <a:r>
              <a:rPr lang="en-US" altLang="zh-CN" dirty="0"/>
              <a:t>MG</a:t>
            </a:r>
            <a:endParaRPr lang="zh-CN" altLang="en-US" dirty="0"/>
          </a:p>
        </p:txBody>
      </p:sp>
      <p:sp>
        <p:nvSpPr>
          <p:cNvPr id="5" name="矩形 12"/>
          <p:cNvSpPr>
            <a:spLocks noChangeArrowheads="1"/>
          </p:cNvSpPr>
          <p:nvPr/>
        </p:nvSpPr>
        <p:spPr bwMode="auto">
          <a:xfrm>
            <a:off x="0" y="6237288"/>
            <a:ext cx="9144000" cy="244475"/>
          </a:xfrm>
          <a:prstGeom prst="rect">
            <a:avLst/>
          </a:prstGeom>
          <a:noFill/>
          <a:ln w="9525">
            <a:noFill/>
            <a:miter lim="800000"/>
            <a:headEnd/>
            <a:tailEnd/>
          </a:ln>
        </p:spPr>
        <p:txBody>
          <a:bodyPr>
            <a:spAutoFit/>
          </a:bodyPr>
          <a:lstStyle/>
          <a:p>
            <a:pPr indent="266700" algn="r" eaLnBrk="0" hangingPunct="0"/>
            <a:r>
              <a:rPr kumimoji="0" lang="en-US" altLang="zh-CN" sz="1000">
                <a:solidFill>
                  <a:srgbClr val="4A452A"/>
                </a:solidFill>
                <a:latin typeface="Times New Roman" pitchFamily="18" charset="0"/>
                <a:ea typeface="黑体" pitchFamily="2" charset="-122"/>
                <a:cs typeface="Times New Roman" pitchFamily="18" charset="0"/>
              </a:rPr>
              <a:t>Unemo et al. Laboratory diagnosis of sexually transmitted</a:t>
            </a:r>
            <a:r>
              <a:rPr kumimoji="0" lang="zh-CN" altLang="en-US" sz="1000">
                <a:solidFill>
                  <a:srgbClr val="4A452A"/>
                </a:solidFill>
                <a:latin typeface="Times New Roman" pitchFamily="18" charset="0"/>
                <a:ea typeface="黑体" pitchFamily="2" charset="-122"/>
                <a:cs typeface="Times New Roman" pitchFamily="18" charset="0"/>
              </a:rPr>
              <a:t>。</a:t>
            </a:r>
            <a:r>
              <a:rPr kumimoji="0" lang="en-US" altLang="zh-CN" sz="1000">
                <a:solidFill>
                  <a:srgbClr val="4A452A"/>
                </a:solidFill>
                <a:latin typeface="Times New Roman" pitchFamily="18" charset="0"/>
                <a:ea typeface="黑体" pitchFamily="2" charset="-122"/>
                <a:cs typeface="Times New Roman" pitchFamily="18" charset="0"/>
              </a:rPr>
              <a:t>a.infections, including human  immunodeficiency virus, WHO,2013</a:t>
            </a:r>
          </a:p>
        </p:txBody>
      </p:sp>
      <p:sp>
        <p:nvSpPr>
          <p:cNvPr id="6" name="TextBox 52"/>
          <p:cNvSpPr txBox="1">
            <a:spLocks noChangeArrowheads="1"/>
          </p:cNvSpPr>
          <p:nvPr/>
        </p:nvSpPr>
        <p:spPr bwMode="auto">
          <a:xfrm>
            <a:off x="323850" y="1184275"/>
            <a:ext cx="7920038" cy="914400"/>
          </a:xfrm>
          <a:prstGeom prst="rect">
            <a:avLst/>
          </a:prstGeom>
          <a:noFill/>
          <a:ln w="9525">
            <a:noFill/>
            <a:miter lim="800000"/>
          </a:ln>
        </p:spPr>
        <p:txBody>
          <a:bodyPr>
            <a:spAutoFit/>
          </a:bodyPr>
          <a:lstStyle/>
          <a:p>
            <a:pPr marL="342900" indent="-342900" fontAlgn="auto">
              <a:lnSpc>
                <a:spcPct val="135000"/>
              </a:lnSpc>
              <a:spcBef>
                <a:spcPts val="0"/>
              </a:spcBef>
              <a:spcAft>
                <a:spcPts val="0"/>
              </a:spcAft>
              <a:buClr>
                <a:srgbClr val="376092"/>
              </a:buClr>
              <a:buFont typeface="Wingdings" panose="05000000000000000000" pitchFamily="2" charset="2"/>
              <a:buChar char="Ø"/>
              <a:defRPr/>
            </a:pP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WHO</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明确指出核酸扩增检测（</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NAAT</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）是诊断</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的唯一可行方法</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通过</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检测技术检测生殖支原体比</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PCR</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方法要更准确。</a:t>
            </a:r>
          </a:p>
        </p:txBody>
      </p:sp>
      <p:grpSp>
        <p:nvGrpSpPr>
          <p:cNvPr id="7" name="组合 1"/>
          <p:cNvGrpSpPr>
            <a:grpSpLocks/>
          </p:cNvGrpSpPr>
          <p:nvPr/>
        </p:nvGrpSpPr>
        <p:grpSpPr bwMode="auto">
          <a:xfrm>
            <a:off x="520700" y="2127250"/>
            <a:ext cx="8242300" cy="4038600"/>
            <a:chOff x="520700" y="1981200"/>
            <a:chExt cx="8242300" cy="4038600"/>
          </a:xfrm>
        </p:grpSpPr>
        <p:grpSp>
          <p:nvGrpSpPr>
            <p:cNvPr id="8" name="组合 14"/>
            <p:cNvGrpSpPr>
              <a:grpSpLocks/>
            </p:cNvGrpSpPr>
            <p:nvPr/>
          </p:nvGrpSpPr>
          <p:grpSpPr bwMode="auto">
            <a:xfrm>
              <a:off x="914400" y="3200400"/>
              <a:ext cx="3871913" cy="2759075"/>
              <a:chOff x="1331640" y="1581626"/>
              <a:chExt cx="4392488" cy="3575465"/>
            </a:xfrm>
          </p:grpSpPr>
          <p:pic>
            <p:nvPicPr>
              <p:cNvPr id="19" name="Picture 7"/>
              <p:cNvPicPr>
                <a:picLocks noChangeAspect="1" noChangeArrowheads="1"/>
              </p:cNvPicPr>
              <p:nvPr/>
            </p:nvPicPr>
            <p:blipFill>
              <a:blip r:embed="rId3"/>
              <a:srcRect/>
              <a:stretch>
                <a:fillRect/>
              </a:stretch>
            </p:blipFill>
            <p:spPr bwMode="auto">
              <a:xfrm>
                <a:off x="1331640" y="1581626"/>
                <a:ext cx="4134746" cy="3531350"/>
              </a:xfrm>
              <a:prstGeom prst="rect">
                <a:avLst/>
              </a:prstGeom>
              <a:noFill/>
              <a:ln w="9525">
                <a:noFill/>
                <a:miter lim="800000"/>
                <a:headEnd/>
                <a:tailEnd/>
              </a:ln>
            </p:spPr>
          </p:pic>
          <p:sp>
            <p:nvSpPr>
              <p:cNvPr id="20" name="矩形 19"/>
              <p:cNvSpPr/>
              <p:nvPr/>
            </p:nvSpPr>
            <p:spPr>
              <a:xfrm>
                <a:off x="4355415" y="4941083"/>
                <a:ext cx="1368713" cy="216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9" name="组合 5"/>
            <p:cNvGrpSpPr>
              <a:grpSpLocks/>
            </p:cNvGrpSpPr>
            <p:nvPr/>
          </p:nvGrpSpPr>
          <p:grpSpPr bwMode="auto">
            <a:xfrm>
              <a:off x="4419600" y="4267200"/>
              <a:ext cx="4343400" cy="1525588"/>
              <a:chOff x="2541037" y="2313688"/>
              <a:chExt cx="5320483" cy="1943729"/>
            </a:xfrm>
          </p:grpSpPr>
          <p:cxnSp>
            <p:nvCxnSpPr>
              <p:cNvPr id="16" name="直接连接符 15"/>
              <p:cNvCxnSpPr/>
              <p:nvPr/>
            </p:nvCxnSpPr>
            <p:spPr>
              <a:xfrm flipV="1">
                <a:off x="2541037" y="3446350"/>
                <a:ext cx="1059819" cy="32361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3563908" y="2313688"/>
                <a:ext cx="4297612" cy="1943729"/>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8" name="TextBox 9"/>
              <p:cNvSpPr txBox="1">
                <a:spLocks noChangeArrowheads="1"/>
              </p:cNvSpPr>
              <p:nvPr/>
            </p:nvSpPr>
            <p:spPr bwMode="auto">
              <a:xfrm>
                <a:off x="3676696" y="2639329"/>
                <a:ext cx="4091483" cy="1363239"/>
              </a:xfrm>
              <a:prstGeom prst="rect">
                <a:avLst/>
              </a:prstGeom>
              <a:noFill/>
              <a:ln w="9525">
                <a:noFill/>
                <a:miter lim="800000"/>
              </a:ln>
            </p:spPr>
            <p:txBody>
              <a:bodyPr>
                <a:spAutoFit/>
              </a:bodyPr>
              <a:lstStyle/>
              <a:p>
                <a:pPr fontAlgn="auto">
                  <a:spcBef>
                    <a:spcPts val="0"/>
                  </a:spcBef>
                  <a:spcAft>
                    <a:spcPts val="0"/>
                  </a:spcAft>
                  <a:defRPr/>
                </a:pP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利用</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16S rRNA</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为靶标的</a:t>
                </a:r>
                <a:r>
                  <a:rPr kumimoji="0" lang="en-US" altLang="zh-CN"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检测技术</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在灵敏度上比</a:t>
                </a:r>
                <a:r>
                  <a:rPr kumimoji="0" lang="en-US" altLang="zh-CN"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PCR</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要高</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，它是目前一种灵敏度、特异度均非常高的</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检测技术。</a:t>
                </a:r>
              </a:p>
            </p:txBody>
          </p:sp>
        </p:grpSp>
        <p:sp>
          <p:nvSpPr>
            <p:cNvPr id="10" name="圆角矩形 9"/>
            <p:cNvSpPr/>
            <p:nvPr/>
          </p:nvSpPr>
          <p:spPr bwMode="auto">
            <a:xfrm>
              <a:off x="998538" y="4405313"/>
              <a:ext cx="3421062" cy="16144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1" name="Picture 2"/>
            <p:cNvPicPr>
              <a:picLocks noChangeAspect="1" noChangeArrowheads="1"/>
            </p:cNvPicPr>
            <p:nvPr/>
          </p:nvPicPr>
          <p:blipFill>
            <a:blip r:embed="rId4"/>
            <a:srcRect/>
            <a:stretch>
              <a:fillRect/>
            </a:stretch>
          </p:blipFill>
          <p:spPr bwMode="auto">
            <a:xfrm>
              <a:off x="520700" y="1981200"/>
              <a:ext cx="4508500" cy="1143000"/>
            </a:xfrm>
            <a:prstGeom prst="rect">
              <a:avLst/>
            </a:prstGeom>
            <a:noFill/>
            <a:ln w="9525">
              <a:noFill/>
              <a:miter lim="800000"/>
              <a:headEnd/>
              <a:tailEnd/>
            </a:ln>
          </p:spPr>
        </p:pic>
        <p:grpSp>
          <p:nvGrpSpPr>
            <p:cNvPr id="12" name="组合 5"/>
            <p:cNvGrpSpPr>
              <a:grpSpLocks/>
            </p:cNvGrpSpPr>
            <p:nvPr/>
          </p:nvGrpSpPr>
          <p:grpSpPr bwMode="auto">
            <a:xfrm>
              <a:off x="4800600" y="2667000"/>
              <a:ext cx="3962400" cy="1066800"/>
              <a:chOff x="2869358" y="2526641"/>
              <a:chExt cx="4943002" cy="1085187"/>
            </a:xfrm>
          </p:grpSpPr>
          <p:cxnSp>
            <p:nvCxnSpPr>
              <p:cNvPr id="13" name="直接连接符 12"/>
              <p:cNvCxnSpPr/>
              <p:nvPr/>
            </p:nvCxnSpPr>
            <p:spPr>
              <a:xfrm>
                <a:off x="2869358" y="2526641"/>
                <a:ext cx="695110" cy="33589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3564468" y="2531486"/>
                <a:ext cx="4247892" cy="108034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5" name="TextBox 9"/>
              <p:cNvSpPr txBox="1">
                <a:spLocks noChangeArrowheads="1"/>
              </p:cNvSpPr>
              <p:nvPr/>
            </p:nvSpPr>
            <p:spPr bwMode="auto">
              <a:xfrm>
                <a:off x="3709035" y="2636452"/>
                <a:ext cx="4026092" cy="591039"/>
              </a:xfrm>
              <a:prstGeom prst="rect">
                <a:avLst/>
              </a:prstGeom>
              <a:noFill/>
              <a:ln w="9525">
                <a:noFill/>
                <a:miter lim="800000"/>
              </a:ln>
            </p:spPr>
            <p:txBody>
              <a:bodyPr>
                <a:spAutoFit/>
              </a:bodyPr>
              <a:lstStyle/>
              <a:p>
                <a:pPr fontAlgn="auto">
                  <a:spcBef>
                    <a:spcPts val="0"/>
                  </a:spcBef>
                  <a:spcAft>
                    <a:spcPts val="0"/>
                  </a:spcAft>
                  <a:defRPr/>
                </a:pPr>
                <a:r>
                  <a:rPr kumimoji="0" lang="zh-CN" altLang="en-US"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核酸扩增检测（</a:t>
                </a:r>
                <a:r>
                  <a:rPr kumimoji="0" lang="en-US" altLang="zh-CN"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NAAT</a:t>
                </a:r>
                <a:r>
                  <a:rPr kumimoji="0" lang="zh-CN" altLang="en-US"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是诊断</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的唯一可行方法</a:t>
                </a:r>
              </a:p>
            </p:txBody>
          </p:sp>
        </p:grpSp>
      </p:grpSp>
    </p:spTree>
    <p:extLst>
      <p:ext uri="{BB962C8B-B14F-4D97-AF65-F5344CB8AC3E}">
        <p14:creationId xmlns:p14="http://schemas.microsoft.com/office/powerpoint/2010/main" val="4234609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r>
              <a:rPr lang="zh-CN" altLang="en-US" dirty="0"/>
              <a:t>中国诊疗指南推荐用</a:t>
            </a:r>
            <a:r>
              <a:rPr lang="en-US" altLang="zh-CN" dirty="0"/>
              <a:t>SAT</a:t>
            </a:r>
            <a:r>
              <a:rPr lang="zh-CN" altLang="en-US" dirty="0"/>
              <a:t>诊断生殖道病原体</a:t>
            </a:r>
          </a:p>
        </p:txBody>
      </p:sp>
      <p:sp>
        <p:nvSpPr>
          <p:cNvPr id="5" name="Text Box 8"/>
          <p:cNvSpPr txBox="1">
            <a:spLocks noChangeArrowheads="1"/>
          </p:cNvSpPr>
          <p:nvPr/>
        </p:nvSpPr>
        <p:spPr bwMode="auto">
          <a:xfrm>
            <a:off x="35496" y="5937920"/>
            <a:ext cx="9794875" cy="457200"/>
          </a:xfrm>
          <a:prstGeom prst="rect">
            <a:avLst/>
          </a:prstGeom>
          <a:noFill/>
          <a:ln w="9525">
            <a:noFill/>
            <a:round/>
            <a:headEnd/>
            <a:tailEnd/>
          </a:ln>
        </p:spPr>
        <p:txBody>
          <a:bodyPr lIns="0" tIns="0" rIns="0" bIns="0"/>
          <a:lstStyle/>
          <a:p>
            <a:pPr defTabSz="412750" hangingPunct="0">
              <a:lnSpc>
                <a:spcPct val="93000"/>
              </a:lnSpc>
              <a:spcBef>
                <a:spcPct val="20000"/>
              </a:spcBef>
              <a:buClr>
                <a:srgbClr val="000000"/>
              </a:buClr>
              <a:buSzPct val="45000"/>
              <a:buFont typeface="Wingdings" pitchFamily="2" charset="2"/>
              <a:buNone/>
              <a:tabLst>
                <a:tab pos="657225" algn="l"/>
                <a:tab pos="1311275" algn="l"/>
                <a:tab pos="1968500" algn="l"/>
                <a:tab pos="2625725" algn="l"/>
                <a:tab pos="3282950" algn="l"/>
              </a:tabLst>
            </a:pPr>
            <a:r>
              <a:rPr lang="zh-CN" altLang="en-US" sz="1200">
                <a:solidFill>
                  <a:srgbClr val="000000"/>
                </a:solidFill>
                <a:ea typeface="黑体" pitchFamily="2" charset="-122"/>
              </a:rPr>
              <a:t>梅毒、淋病、生殖器疱疹、生殖道沙眼衣原体感染诊疗指南。 中国疾控中心、中华医学会皮肤性病学分会性病学组。</a:t>
            </a:r>
            <a:r>
              <a:rPr lang="en-US" altLang="zh-CN" sz="1200">
                <a:solidFill>
                  <a:srgbClr val="000000"/>
                </a:solidFill>
                <a:ea typeface="黑体" pitchFamily="2" charset="-122"/>
              </a:rPr>
              <a:t>2014</a:t>
            </a:r>
            <a:r>
              <a:rPr lang="zh-CN" altLang="en-US" sz="1200">
                <a:solidFill>
                  <a:srgbClr val="000000"/>
                </a:solidFill>
                <a:ea typeface="黑体" pitchFamily="2" charset="-122"/>
              </a:rPr>
              <a:t>。</a:t>
            </a:r>
            <a:endParaRPr lang="en-GB" altLang="zh-CN" sz="1200">
              <a:solidFill>
                <a:srgbClr val="000000"/>
              </a:solidFill>
              <a:ea typeface="黑体" pitchFamily="2" charset="-122"/>
            </a:endParaRPr>
          </a:p>
          <a:p>
            <a:pPr defTabSz="412750" hangingPunct="0">
              <a:lnSpc>
                <a:spcPct val="93000"/>
              </a:lnSpc>
              <a:spcBef>
                <a:spcPct val="20000"/>
              </a:spcBef>
              <a:buClr>
                <a:srgbClr val="000000"/>
              </a:buClr>
              <a:buSzPct val="45000"/>
              <a:buFont typeface="Wingdings" pitchFamily="2" charset="2"/>
              <a:buNone/>
              <a:tabLst>
                <a:tab pos="657225" algn="l"/>
                <a:tab pos="1311275" algn="l"/>
                <a:tab pos="1968500" algn="l"/>
                <a:tab pos="2625725" algn="l"/>
                <a:tab pos="3282950" algn="l"/>
              </a:tabLst>
            </a:pPr>
            <a:endParaRPr lang="en-GB" altLang="zh-CN" sz="1200">
              <a:solidFill>
                <a:srgbClr val="000000"/>
              </a:solidFill>
              <a:ea typeface="黑体" pitchFamily="2" charset="-122"/>
            </a:endParaRPr>
          </a:p>
          <a:p>
            <a:pPr defTabSz="412750" hangingPunct="0">
              <a:lnSpc>
                <a:spcPct val="93000"/>
              </a:lnSpc>
              <a:spcBef>
                <a:spcPct val="20000"/>
              </a:spcBef>
              <a:buClr>
                <a:srgbClr val="000000"/>
              </a:buClr>
              <a:buSzPct val="45000"/>
              <a:buFont typeface="Wingdings" pitchFamily="2" charset="2"/>
              <a:buNone/>
              <a:tabLst>
                <a:tab pos="657225" algn="l"/>
                <a:tab pos="1311275" algn="l"/>
                <a:tab pos="1968500" algn="l"/>
                <a:tab pos="2625725" algn="l"/>
                <a:tab pos="3282950" algn="l"/>
              </a:tabLst>
            </a:pPr>
            <a:endParaRPr lang="en-GB" altLang="zh-CN" sz="1200">
              <a:solidFill>
                <a:srgbClr val="000000"/>
              </a:solidFill>
              <a:ea typeface="黑体" pitchFamily="2" charset="-122"/>
            </a:endParaRPr>
          </a:p>
          <a:p>
            <a:pPr defTabSz="412750" hangingPunct="0">
              <a:lnSpc>
                <a:spcPct val="93000"/>
              </a:lnSpc>
              <a:spcBef>
                <a:spcPct val="20000"/>
              </a:spcBef>
              <a:buClr>
                <a:srgbClr val="000000"/>
              </a:buClr>
              <a:buSzPct val="45000"/>
              <a:buFont typeface="Wingdings" pitchFamily="2" charset="2"/>
              <a:buNone/>
              <a:tabLst>
                <a:tab pos="657225" algn="l"/>
                <a:tab pos="1311275" algn="l"/>
                <a:tab pos="1968500" algn="l"/>
                <a:tab pos="2625725" algn="l"/>
                <a:tab pos="3282950" algn="l"/>
              </a:tabLst>
            </a:pPr>
            <a:endParaRPr lang="en-GB" altLang="zh-CN" sz="1200">
              <a:solidFill>
                <a:srgbClr val="000000"/>
              </a:solidFill>
              <a:ea typeface="黑体" pitchFamily="2" charset="-122"/>
            </a:endParaRPr>
          </a:p>
        </p:txBody>
      </p:sp>
      <p:pic>
        <p:nvPicPr>
          <p:cNvPr id="6" name="Picture 2"/>
          <p:cNvPicPr>
            <a:picLocks noChangeAspect="1" noChangeArrowheads="1"/>
          </p:cNvPicPr>
          <p:nvPr/>
        </p:nvPicPr>
        <p:blipFill>
          <a:blip r:embed="rId3"/>
          <a:srcRect/>
          <a:stretch>
            <a:fillRect/>
          </a:stretch>
        </p:blipFill>
        <p:spPr bwMode="auto">
          <a:xfrm>
            <a:off x="797496" y="908720"/>
            <a:ext cx="5867400" cy="4197350"/>
          </a:xfrm>
          <a:prstGeom prst="rect">
            <a:avLst/>
          </a:prstGeom>
          <a:noFill/>
          <a:ln w="9525">
            <a:noFill/>
            <a:miter lim="800000"/>
            <a:headEnd/>
            <a:tailEnd/>
          </a:ln>
        </p:spPr>
      </p:pic>
      <p:sp>
        <p:nvSpPr>
          <p:cNvPr id="7" name="TextBox 6"/>
          <p:cNvSpPr txBox="1"/>
          <p:nvPr/>
        </p:nvSpPr>
        <p:spPr>
          <a:xfrm>
            <a:off x="6283896" y="1023020"/>
            <a:ext cx="2819400" cy="1323975"/>
          </a:xfrm>
          <a:prstGeom prst="rect">
            <a:avLst/>
          </a:prstGeom>
          <a:noFill/>
        </p:spPr>
        <p:txBody>
          <a:bodyPr>
            <a:spAutoFit/>
          </a:bodyPr>
          <a:lstStyle/>
          <a:p>
            <a:pPr>
              <a:spcBef>
                <a:spcPct val="20000"/>
              </a:spcBef>
              <a:buClr>
                <a:schemeClr val="tx2">
                  <a:lumMod val="60000"/>
                  <a:lumOff val="40000"/>
                </a:schemeClr>
              </a:buClr>
              <a:buFont typeface="Wingdings" panose="05000000000000000000" pitchFamily="2" charset="2"/>
              <a:buChar char="l"/>
              <a:defRPr/>
            </a:pPr>
            <a:r>
              <a:rPr lang="zh-CN" altLang="en-US" sz="2000" dirty="0">
                <a:solidFill>
                  <a:srgbClr val="000000"/>
                </a:solidFill>
                <a:latin typeface="Arial" panose="020B0604020202020204" pitchFamily="34" charset="0"/>
                <a:ea typeface="黑体" panose="02010609060101010101" pitchFamily="49" charset="-122"/>
              </a:rPr>
              <a:t> 中国 </a:t>
            </a:r>
            <a:r>
              <a:rPr lang="en-US" altLang="zh-CN" sz="2000" dirty="0">
                <a:solidFill>
                  <a:srgbClr val="000000"/>
                </a:solidFill>
                <a:latin typeface="Arial" panose="020B0604020202020204" pitchFamily="34" charset="0"/>
                <a:ea typeface="黑体" panose="02010609060101010101" pitchFamily="49" charset="-122"/>
              </a:rPr>
              <a:t>2014</a:t>
            </a:r>
            <a:r>
              <a:rPr lang="zh-CN" altLang="en-US" sz="2000" dirty="0">
                <a:solidFill>
                  <a:schemeClr val="bg2">
                    <a:lumMod val="25000"/>
                  </a:schemeClr>
                </a:solidFill>
                <a:latin typeface="Arial" panose="020B0604020202020204" pitchFamily="34" charset="0"/>
                <a:ea typeface="黑体" panose="02010609060101010101" pitchFamily="49" charset="-122"/>
              </a:rPr>
              <a:t>版</a:t>
            </a:r>
            <a:endParaRPr lang="en-US" altLang="zh-CN" sz="2000" dirty="0">
              <a:solidFill>
                <a:schemeClr val="bg2">
                  <a:lumMod val="25000"/>
                </a:schemeClr>
              </a:solidFill>
              <a:latin typeface="Arial" panose="020B0604020202020204" pitchFamily="34" charset="0"/>
              <a:ea typeface="黑体" panose="02010609060101010101" pitchFamily="49" charset="-122"/>
            </a:endParaRPr>
          </a:p>
          <a:p>
            <a:pPr>
              <a:spcBef>
                <a:spcPct val="20000"/>
              </a:spcBef>
              <a:buClr>
                <a:schemeClr val="tx2">
                  <a:lumMod val="60000"/>
                  <a:lumOff val="40000"/>
                </a:schemeClr>
              </a:buClr>
              <a:buFontTx/>
              <a:buChar char="•"/>
              <a:defRPr/>
            </a:pPr>
            <a:r>
              <a:rPr lang="en-US" altLang="zh-CN" sz="2000" dirty="0">
                <a:solidFill>
                  <a:srgbClr val="000000"/>
                </a:solidFill>
                <a:latin typeface="Arial" panose="020B0604020202020204" pitchFamily="34" charset="0"/>
                <a:ea typeface="黑体" panose="02010609060101010101" pitchFamily="49" charset="-122"/>
              </a:rPr>
              <a:t>  《</a:t>
            </a:r>
            <a:r>
              <a:rPr lang="zh-CN" altLang="en-US" sz="2000" dirty="0">
                <a:solidFill>
                  <a:srgbClr val="000000"/>
                </a:solidFill>
                <a:latin typeface="Arial" panose="020B0604020202020204" pitchFamily="34" charset="0"/>
                <a:ea typeface="黑体" panose="02010609060101010101" pitchFamily="49" charset="-122"/>
              </a:rPr>
              <a:t>梅毒、淋病、生殖器疱疹、生殖道沙眼衣原体感染诊疗指南</a:t>
            </a:r>
            <a:r>
              <a:rPr lang="en-US" altLang="zh-CN" sz="2000" dirty="0">
                <a:solidFill>
                  <a:srgbClr val="000000"/>
                </a:solidFill>
                <a:latin typeface="Arial" panose="020B0604020202020204" pitchFamily="34" charset="0"/>
                <a:ea typeface="黑体" panose="02010609060101010101" pitchFamily="49" charset="-122"/>
              </a:rPr>
              <a:t>》</a:t>
            </a:r>
            <a:endParaRPr lang="zh-CN" altLang="en-US" sz="2000" dirty="0">
              <a:solidFill>
                <a:schemeClr val="bg2">
                  <a:lumMod val="25000"/>
                </a:schemeClr>
              </a:solidFill>
              <a:latin typeface="Arial" panose="020B0604020202020204" pitchFamily="34" charset="0"/>
              <a:ea typeface="黑体" panose="02010609060101010101" pitchFamily="49" charset="-122"/>
            </a:endParaRPr>
          </a:p>
        </p:txBody>
      </p:sp>
      <p:pic>
        <p:nvPicPr>
          <p:cNvPr id="8" name="Picture 2"/>
          <p:cNvPicPr>
            <a:picLocks noChangeAspect="1" noChangeArrowheads="1"/>
          </p:cNvPicPr>
          <p:nvPr/>
        </p:nvPicPr>
        <p:blipFill>
          <a:blip r:embed="rId4"/>
          <a:srcRect/>
          <a:stretch>
            <a:fillRect/>
          </a:stretch>
        </p:blipFill>
        <p:spPr bwMode="auto">
          <a:xfrm>
            <a:off x="887984" y="2951833"/>
            <a:ext cx="6500812" cy="2786062"/>
          </a:xfrm>
          <a:prstGeom prst="rect">
            <a:avLst/>
          </a:prstGeom>
          <a:noFill/>
          <a:ln w="9525">
            <a:noFill/>
            <a:miter lim="800000"/>
            <a:headEnd/>
            <a:tailEnd/>
          </a:ln>
        </p:spPr>
      </p:pic>
      <p:sp>
        <p:nvSpPr>
          <p:cNvPr id="9" name="圆角矩形 8"/>
          <p:cNvSpPr/>
          <p:nvPr/>
        </p:nvSpPr>
        <p:spPr bwMode="auto">
          <a:xfrm>
            <a:off x="4031234" y="4166270"/>
            <a:ext cx="3421062" cy="161448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FontTx/>
              <a:buChar char="•"/>
              <a:defRPr/>
            </a:pPr>
            <a:endParaRPr lang="zh-CN" altLang="en-US"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988886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r>
              <a:rPr lang="zh-CN" altLang="en-US" dirty="0"/>
              <a:t>生殖道支原体感染诊治专家共识</a:t>
            </a:r>
          </a:p>
        </p:txBody>
      </p:sp>
      <p:pic>
        <p:nvPicPr>
          <p:cNvPr id="5" name="Picture 2"/>
          <p:cNvPicPr>
            <a:picLocks noChangeAspect="1" noChangeArrowheads="1"/>
          </p:cNvPicPr>
          <p:nvPr/>
        </p:nvPicPr>
        <p:blipFill>
          <a:blip r:embed="rId3"/>
          <a:srcRect/>
          <a:stretch>
            <a:fillRect/>
          </a:stretch>
        </p:blipFill>
        <p:spPr bwMode="auto">
          <a:xfrm>
            <a:off x="1000125" y="1071563"/>
            <a:ext cx="6918325" cy="2817812"/>
          </a:xfrm>
          <a:prstGeom prst="rect">
            <a:avLst/>
          </a:prstGeom>
          <a:noFill/>
          <a:ln w="9525">
            <a:noFill/>
            <a:miter lim="800000"/>
            <a:headEnd/>
            <a:tailEnd/>
          </a:ln>
        </p:spPr>
      </p:pic>
      <p:pic>
        <p:nvPicPr>
          <p:cNvPr id="6" name="Picture 1"/>
          <p:cNvPicPr>
            <a:picLocks noChangeAspect="1" noChangeArrowheads="1"/>
          </p:cNvPicPr>
          <p:nvPr/>
        </p:nvPicPr>
        <p:blipFill>
          <a:blip r:embed="rId4"/>
          <a:srcRect/>
          <a:stretch>
            <a:fillRect/>
          </a:stretch>
        </p:blipFill>
        <p:spPr bwMode="auto">
          <a:xfrm>
            <a:off x="4572000" y="4143375"/>
            <a:ext cx="4572000" cy="1941512"/>
          </a:xfrm>
          <a:prstGeom prst="rect">
            <a:avLst/>
          </a:prstGeom>
          <a:noFill/>
          <a:ln w="9525">
            <a:noFill/>
            <a:miter lim="800000"/>
            <a:headEnd/>
            <a:tailEnd/>
          </a:ln>
        </p:spPr>
      </p:pic>
      <p:pic>
        <p:nvPicPr>
          <p:cNvPr id="7" name="Picture 1"/>
          <p:cNvPicPr>
            <a:picLocks noChangeAspect="1" noChangeArrowheads="1"/>
          </p:cNvPicPr>
          <p:nvPr/>
        </p:nvPicPr>
        <p:blipFill>
          <a:blip r:embed="rId5"/>
          <a:srcRect/>
          <a:stretch>
            <a:fillRect/>
          </a:stretch>
        </p:blipFill>
        <p:spPr bwMode="auto">
          <a:xfrm>
            <a:off x="71438" y="4370387"/>
            <a:ext cx="4286250" cy="1138238"/>
          </a:xfrm>
          <a:prstGeom prst="rect">
            <a:avLst/>
          </a:prstGeom>
          <a:noFill/>
          <a:ln w="9525">
            <a:noFill/>
            <a:miter lim="800000"/>
            <a:headEnd/>
            <a:tailEnd/>
          </a:ln>
        </p:spPr>
      </p:pic>
      <p:sp>
        <p:nvSpPr>
          <p:cNvPr id="2" name="圆角矩形 1"/>
          <p:cNvSpPr/>
          <p:nvPr/>
        </p:nvSpPr>
        <p:spPr>
          <a:xfrm>
            <a:off x="179512" y="4293096"/>
            <a:ext cx="3960440" cy="121552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1203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5638" y="274638"/>
            <a:ext cx="8031162" cy="633412"/>
          </a:xfrm>
        </p:spPr>
        <p:txBody>
          <a:bodyPr/>
          <a:lstStyle/>
          <a:p>
            <a:pPr eaLnBrk="1" hangingPunct="1">
              <a:defRPr/>
            </a:pPr>
            <a:r>
              <a:rPr lang="en-US" altLang="zh-CN" dirty="0" smtClean="0"/>
              <a:t>CT-SAT VS CT-PCR</a:t>
            </a:r>
            <a:endParaRPr lang="zh-CN" altLang="en-US" dirty="0"/>
          </a:p>
        </p:txBody>
      </p:sp>
      <p:graphicFrame>
        <p:nvGraphicFramePr>
          <p:cNvPr id="5" name="表格 4"/>
          <p:cNvGraphicFramePr>
            <a:graphicFrameLocks noGrp="1"/>
          </p:cNvGraphicFramePr>
          <p:nvPr/>
        </p:nvGraphicFramePr>
        <p:xfrm>
          <a:off x="1709738" y="2006600"/>
          <a:ext cx="6096000" cy="2057400"/>
        </p:xfrm>
        <a:graphic>
          <a:graphicData uri="http://schemas.openxmlformats.org/drawingml/2006/table">
            <a:tbl>
              <a:tblPr firstRow="1" bandRow="1">
                <a:tableStyleId>{5C22544A-7EE6-4342-B048-85BDC9FD1C3A}</a:tableStyleId>
              </a:tblPr>
              <a:tblGrid>
                <a:gridCol w="1524000"/>
                <a:gridCol w="1524000"/>
                <a:gridCol w="1524000"/>
                <a:gridCol w="1524000"/>
              </a:tblGrid>
              <a:tr h="411480">
                <a:tc rowSpan="2">
                  <a:txBody>
                    <a:bodyPr/>
                    <a:lstStyle/>
                    <a:p>
                      <a:pPr algn="ctr">
                        <a:lnSpc>
                          <a:spcPct val="200000"/>
                        </a:lnSpc>
                      </a:pPr>
                      <a:r>
                        <a:rPr lang="en-US" altLang="zh-CN" sz="2100" dirty="0" smtClean="0">
                          <a:solidFill>
                            <a:schemeClr val="tx1"/>
                          </a:solidFill>
                        </a:rPr>
                        <a:t>SAT</a:t>
                      </a:r>
                      <a:endParaRPr lang="zh-CN" altLang="en-US" sz="2100" dirty="0">
                        <a:solidFill>
                          <a:schemeClr val="tx1"/>
                        </a:solidFill>
                      </a:endParaRPr>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altLang="zh-CN" sz="2100" dirty="0" smtClean="0">
                          <a:solidFill>
                            <a:schemeClr val="tx1"/>
                          </a:solidFill>
                        </a:rPr>
                        <a:t>PCR</a:t>
                      </a:r>
                      <a:endParaRPr lang="zh-CN" altLang="en-US" sz="2100" dirty="0">
                        <a:solidFill>
                          <a:schemeClr val="tx1"/>
                        </a:solidFill>
                      </a:endParaRPr>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algn="ctr">
                        <a:lnSpc>
                          <a:spcPct val="200000"/>
                        </a:lnSpc>
                      </a:pPr>
                      <a:r>
                        <a:rPr lang="zh-CN" altLang="en-US" sz="2100" dirty="0" smtClean="0">
                          <a:solidFill>
                            <a:schemeClr val="tx1"/>
                          </a:solidFill>
                        </a:rPr>
                        <a:t>合计</a:t>
                      </a:r>
                      <a:endParaRPr lang="zh-CN" altLang="en-US" sz="2100" dirty="0">
                        <a:solidFill>
                          <a:schemeClr val="tx1"/>
                        </a:solidFill>
                      </a:endParaRPr>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11480">
                <a:tc vMerge="1">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11480">
                <a:tc>
                  <a:txBody>
                    <a:bodyPr/>
                    <a:lstStyle/>
                    <a:p>
                      <a:pPr algn="ctr"/>
                      <a:r>
                        <a:rPr lang="en-US" altLang="zh-CN" sz="2100" dirty="0" smtClean="0"/>
                        <a:t>+</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29</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27</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56</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11480">
                <a:tc>
                  <a:txBody>
                    <a:bodyPr/>
                    <a:lstStyle/>
                    <a:p>
                      <a:pPr algn="ctr"/>
                      <a:r>
                        <a:rPr lang="en-US" altLang="zh-CN" sz="2100" dirty="0" smtClean="0"/>
                        <a:t>-</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3</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730</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733</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11480">
                <a:tc>
                  <a:txBody>
                    <a:bodyPr/>
                    <a:lstStyle/>
                    <a:p>
                      <a:pPr algn="ctr"/>
                      <a:r>
                        <a:rPr lang="zh-CN" altLang="en-US" sz="2100" dirty="0" smtClean="0"/>
                        <a:t>合计</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32</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757</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2100" dirty="0" smtClean="0"/>
                        <a:t>789</a:t>
                      </a:r>
                      <a:endParaRPr lang="zh-CN" altLang="en-US" sz="2100" dirty="0"/>
                    </a:p>
                  </a:txBody>
                  <a:tcPr marT="45715" marB="457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6" name="文本框 5"/>
          <p:cNvSpPr txBox="1"/>
          <p:nvPr/>
        </p:nvSpPr>
        <p:spPr>
          <a:xfrm>
            <a:off x="827088" y="1066800"/>
            <a:ext cx="7859712" cy="708025"/>
          </a:xfrm>
          <a:prstGeom prst="rect">
            <a:avLst/>
          </a:prstGeom>
          <a:noFill/>
        </p:spPr>
        <p:txBody>
          <a:bodyPr>
            <a:spAutoFit/>
          </a:bodyPr>
          <a:lstStyle/>
          <a:p>
            <a:pPr eaLnBrk="1" hangingPunct="1">
              <a:defRPr/>
            </a:pPr>
            <a:r>
              <a:rPr lang="zh-CN" altLang="en-US" sz="2000" dirty="0">
                <a:latin typeface="+mn-ea"/>
              </a:rPr>
              <a:t>广东省深圳市宝安区妇幼保健院</a:t>
            </a:r>
            <a:r>
              <a:rPr lang="en-US" altLang="zh-CN" sz="2000" dirty="0">
                <a:latin typeface="+mn-ea"/>
              </a:rPr>
              <a:t>/</a:t>
            </a:r>
            <a:r>
              <a:rPr lang="zh-CN" altLang="en-US" sz="2000" dirty="0">
                <a:latin typeface="+mn-ea"/>
              </a:rPr>
              <a:t>暨南大学医学院附属宝安妇幼保健院对</a:t>
            </a:r>
            <a:r>
              <a:rPr lang="en-US" altLang="zh-CN" sz="2000" dirty="0">
                <a:latin typeface="+mn-ea"/>
              </a:rPr>
              <a:t>759</a:t>
            </a:r>
            <a:r>
              <a:rPr lang="zh-CN" altLang="en-US" sz="2000" dirty="0">
                <a:latin typeface="+mn-ea"/>
              </a:rPr>
              <a:t>例标本分别进行</a:t>
            </a:r>
            <a:r>
              <a:rPr lang="en-US" altLang="zh-CN" sz="2000" dirty="0">
                <a:latin typeface="+mn-ea"/>
              </a:rPr>
              <a:t>SAT</a:t>
            </a:r>
            <a:r>
              <a:rPr lang="zh-CN" altLang="en-US" sz="2000" dirty="0">
                <a:latin typeface="+mn-ea"/>
              </a:rPr>
              <a:t>和</a:t>
            </a:r>
            <a:r>
              <a:rPr lang="en-US" altLang="zh-CN" sz="2000" dirty="0">
                <a:latin typeface="+mn-ea"/>
              </a:rPr>
              <a:t>PCR</a:t>
            </a:r>
            <a:r>
              <a:rPr lang="zh-CN" altLang="en-US" sz="2000" dirty="0">
                <a:latin typeface="+mn-ea"/>
              </a:rPr>
              <a:t>比较。</a:t>
            </a:r>
          </a:p>
        </p:txBody>
      </p:sp>
      <p:sp>
        <p:nvSpPr>
          <p:cNvPr id="7" name="椭圆 6"/>
          <p:cNvSpPr/>
          <p:nvPr/>
        </p:nvSpPr>
        <p:spPr>
          <a:xfrm>
            <a:off x="5219700" y="2774950"/>
            <a:ext cx="482600" cy="482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椭圆 7"/>
          <p:cNvSpPr/>
          <p:nvPr/>
        </p:nvSpPr>
        <p:spPr>
          <a:xfrm>
            <a:off x="3729038" y="3213100"/>
            <a:ext cx="482600" cy="482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1644" name="文本框 8"/>
          <p:cNvSpPr txBox="1">
            <a:spLocks noChangeArrowheads="1"/>
          </p:cNvSpPr>
          <p:nvPr/>
        </p:nvSpPr>
        <p:spPr bwMode="auto">
          <a:xfrm>
            <a:off x="2033588" y="4298950"/>
            <a:ext cx="5275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r>
              <a:rPr lang="zh-CN" altLang="en-US" sz="2000">
                <a:latin typeface="Arial" pitchFamily="34" charset="0"/>
                <a:ea typeface="宋体" pitchFamily="2" charset="-122"/>
              </a:rPr>
              <a:t>对差异样本进行巢式</a:t>
            </a:r>
            <a:r>
              <a:rPr lang="en-US" altLang="zh-CN" sz="2000">
                <a:latin typeface="Arial" pitchFamily="34" charset="0"/>
                <a:ea typeface="宋体" pitchFamily="2" charset="-122"/>
              </a:rPr>
              <a:t>PCR</a:t>
            </a:r>
            <a:r>
              <a:rPr lang="zh-CN" altLang="en-US" sz="2000">
                <a:latin typeface="Arial" pitchFamily="34" charset="0"/>
                <a:ea typeface="宋体" pitchFamily="2" charset="-122"/>
              </a:rPr>
              <a:t>检测</a:t>
            </a:r>
            <a:r>
              <a:rPr lang="en-US" altLang="zh-CN" sz="2000">
                <a:latin typeface="Arial" pitchFamily="34" charset="0"/>
                <a:ea typeface="宋体" pitchFamily="2" charset="-122"/>
              </a:rPr>
              <a:t>omp1</a:t>
            </a:r>
            <a:r>
              <a:rPr lang="zh-CN" altLang="en-US" sz="2000">
                <a:latin typeface="Arial" pitchFamily="34" charset="0"/>
                <a:ea typeface="宋体" pitchFamily="2" charset="-122"/>
              </a:rPr>
              <a:t>基因验证</a:t>
            </a:r>
          </a:p>
        </p:txBody>
      </p:sp>
      <p:sp>
        <p:nvSpPr>
          <p:cNvPr id="10" name="圆角矩形标注 9"/>
          <p:cNvSpPr/>
          <p:nvPr/>
        </p:nvSpPr>
        <p:spPr>
          <a:xfrm>
            <a:off x="5702300" y="1724025"/>
            <a:ext cx="1774825" cy="1031875"/>
          </a:xfrm>
          <a:prstGeom prst="wedgeRoundRectCallout">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600" dirty="0">
                <a:solidFill>
                  <a:schemeClr val="tx1"/>
                </a:solidFill>
              </a:rPr>
              <a:t>巢式</a:t>
            </a:r>
            <a:r>
              <a:rPr lang="en-US" altLang="zh-CN" sz="1600" dirty="0">
                <a:solidFill>
                  <a:schemeClr val="tx1"/>
                </a:solidFill>
              </a:rPr>
              <a:t>PCR</a:t>
            </a:r>
            <a:r>
              <a:rPr lang="zh-CN" altLang="en-US" sz="1600" dirty="0">
                <a:solidFill>
                  <a:schemeClr val="tx1"/>
                </a:solidFill>
              </a:rPr>
              <a:t>结果</a:t>
            </a:r>
            <a:r>
              <a:rPr lang="en-US" altLang="zh-CN" sz="1600" dirty="0">
                <a:solidFill>
                  <a:schemeClr val="tx1"/>
                </a:solidFill>
              </a:rPr>
              <a:t>12</a:t>
            </a:r>
            <a:r>
              <a:rPr lang="zh-CN" altLang="en-US" sz="1600" dirty="0">
                <a:solidFill>
                  <a:schemeClr val="tx1"/>
                </a:solidFill>
              </a:rPr>
              <a:t>例与</a:t>
            </a:r>
            <a:r>
              <a:rPr lang="en-US" altLang="zh-CN" sz="1600" dirty="0">
                <a:solidFill>
                  <a:schemeClr val="tx1"/>
                </a:solidFill>
              </a:rPr>
              <a:t>SAT</a:t>
            </a:r>
            <a:r>
              <a:rPr lang="zh-CN" altLang="en-US" sz="1600" dirty="0">
                <a:solidFill>
                  <a:schemeClr val="tx1"/>
                </a:solidFill>
              </a:rPr>
              <a:t>结果一致，均阳性</a:t>
            </a:r>
            <a:endParaRPr lang="zh-CN" altLang="en-US" dirty="0">
              <a:solidFill>
                <a:schemeClr val="tx1"/>
              </a:solidFill>
            </a:endParaRPr>
          </a:p>
        </p:txBody>
      </p:sp>
      <p:sp>
        <p:nvSpPr>
          <p:cNvPr id="12" name="圆角矩形标注 11"/>
          <p:cNvSpPr/>
          <p:nvPr/>
        </p:nvSpPr>
        <p:spPr>
          <a:xfrm>
            <a:off x="1968500" y="2363788"/>
            <a:ext cx="1774825" cy="1031875"/>
          </a:xfrm>
          <a:prstGeom prst="wedgeRoundRectCallout">
            <a:avLst/>
          </a:prstGeom>
          <a:solidFill>
            <a:schemeClr val="accent1">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1600" dirty="0">
                <a:solidFill>
                  <a:schemeClr val="tx1"/>
                </a:solidFill>
              </a:rPr>
              <a:t>巢式</a:t>
            </a:r>
            <a:r>
              <a:rPr lang="en-US" altLang="zh-CN" sz="1600" dirty="0">
                <a:solidFill>
                  <a:schemeClr val="tx1"/>
                </a:solidFill>
              </a:rPr>
              <a:t>PCR</a:t>
            </a:r>
            <a:r>
              <a:rPr lang="zh-CN" altLang="en-US" sz="1600" dirty="0">
                <a:solidFill>
                  <a:schemeClr val="tx1"/>
                </a:solidFill>
              </a:rPr>
              <a:t>结果</a:t>
            </a:r>
            <a:r>
              <a:rPr lang="en-US" altLang="zh-CN" sz="1600" dirty="0">
                <a:solidFill>
                  <a:schemeClr val="tx1"/>
                </a:solidFill>
              </a:rPr>
              <a:t>2</a:t>
            </a:r>
            <a:r>
              <a:rPr lang="zh-CN" altLang="en-US" sz="1600" dirty="0">
                <a:solidFill>
                  <a:schemeClr val="tx1"/>
                </a:solidFill>
              </a:rPr>
              <a:t>例与</a:t>
            </a:r>
            <a:r>
              <a:rPr lang="en-US" altLang="zh-CN" sz="1600" dirty="0">
                <a:solidFill>
                  <a:schemeClr val="tx1"/>
                </a:solidFill>
              </a:rPr>
              <a:t>SAT</a:t>
            </a:r>
            <a:r>
              <a:rPr lang="zh-CN" altLang="en-US" sz="1600" dirty="0">
                <a:solidFill>
                  <a:schemeClr val="tx1"/>
                </a:solidFill>
              </a:rPr>
              <a:t>结果一致，均阴性</a:t>
            </a:r>
            <a:endParaRPr lang="zh-CN" altLang="en-US" dirty="0">
              <a:solidFill>
                <a:schemeClr val="tx1"/>
              </a:solidFill>
            </a:endParaRPr>
          </a:p>
        </p:txBody>
      </p:sp>
      <p:sp>
        <p:nvSpPr>
          <p:cNvPr id="111647" name="文本框 12"/>
          <p:cNvSpPr txBox="1">
            <a:spLocks noChangeArrowheads="1"/>
          </p:cNvSpPr>
          <p:nvPr/>
        </p:nvSpPr>
        <p:spPr bwMode="auto">
          <a:xfrm>
            <a:off x="827088" y="4903788"/>
            <a:ext cx="734536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r>
              <a:rPr lang="zh-CN" altLang="en-US" sz="2000">
                <a:latin typeface="Arial" pitchFamily="34" charset="0"/>
                <a:ea typeface="宋体" pitchFamily="2" charset="-122"/>
              </a:rPr>
              <a:t>最后，以三种方法中的两种一致为真阳性作为“扩大标准”，得出</a:t>
            </a:r>
            <a:r>
              <a:rPr lang="en-US" altLang="zh-CN" sz="2000">
                <a:latin typeface="Arial" pitchFamily="34" charset="0"/>
                <a:ea typeface="宋体" pitchFamily="2" charset="-122"/>
              </a:rPr>
              <a:t>SAT</a:t>
            </a:r>
            <a:r>
              <a:rPr lang="zh-CN" altLang="en-US" sz="2000">
                <a:latin typeface="Arial" pitchFamily="34" charset="0"/>
                <a:ea typeface="宋体" pitchFamily="2" charset="-122"/>
              </a:rPr>
              <a:t>灵敏度</a:t>
            </a:r>
            <a:r>
              <a:rPr lang="en-US" altLang="zh-CN" sz="2000">
                <a:latin typeface="Arial" pitchFamily="34" charset="0"/>
                <a:ea typeface="宋体" pitchFamily="2" charset="-122"/>
              </a:rPr>
              <a:t>97.6%</a:t>
            </a:r>
            <a:r>
              <a:rPr lang="zh-CN" altLang="en-US" sz="2000">
                <a:latin typeface="Arial" pitchFamily="34" charset="0"/>
                <a:ea typeface="宋体" pitchFamily="2" charset="-122"/>
              </a:rPr>
              <a:t>，特异度</a:t>
            </a:r>
            <a:r>
              <a:rPr lang="en-US" altLang="zh-CN" sz="2000">
                <a:latin typeface="Arial" pitchFamily="34" charset="0"/>
                <a:ea typeface="宋体" pitchFamily="2" charset="-122"/>
              </a:rPr>
              <a:t>98%</a:t>
            </a:r>
            <a:r>
              <a:rPr lang="zh-CN" altLang="en-US" sz="2000">
                <a:latin typeface="Arial" pitchFamily="34" charset="0"/>
                <a:ea typeface="宋体" pitchFamily="2" charset="-122"/>
              </a:rPr>
              <a:t>。</a:t>
            </a:r>
            <a:r>
              <a:rPr lang="en-US" altLang="zh-CN" sz="2000">
                <a:latin typeface="Arial" pitchFamily="34" charset="0"/>
                <a:ea typeface="宋体" pitchFamily="2" charset="-122"/>
              </a:rPr>
              <a:t>PCR</a:t>
            </a:r>
            <a:r>
              <a:rPr lang="zh-CN" altLang="en-US" sz="2000">
                <a:latin typeface="Arial" pitchFamily="34" charset="0"/>
                <a:ea typeface="宋体" pitchFamily="2" charset="-122"/>
              </a:rPr>
              <a:t>灵敏度为</a:t>
            </a:r>
            <a:r>
              <a:rPr lang="en-US" altLang="zh-CN" sz="2000">
                <a:latin typeface="Arial" pitchFamily="34" charset="0"/>
                <a:ea typeface="宋体" pitchFamily="2" charset="-122"/>
              </a:rPr>
              <a:t>71.4%</a:t>
            </a:r>
            <a:r>
              <a:rPr lang="zh-CN" altLang="en-US" sz="2000">
                <a:latin typeface="Arial" pitchFamily="34" charset="0"/>
                <a:ea typeface="宋体" pitchFamily="2" charset="-122"/>
              </a:rPr>
              <a:t>，特异度为</a:t>
            </a:r>
            <a:r>
              <a:rPr lang="en-US" altLang="zh-CN" sz="2000">
                <a:latin typeface="Arial" pitchFamily="34" charset="0"/>
                <a:ea typeface="宋体" pitchFamily="2" charset="-122"/>
              </a:rPr>
              <a:t>99.7%</a:t>
            </a:r>
            <a:r>
              <a:rPr lang="zh-CN" altLang="en-US" sz="2000">
                <a:latin typeface="Arial" pitchFamily="34" charset="0"/>
                <a:ea typeface="宋体" pitchFamily="2" charset="-122"/>
              </a:rPr>
              <a:t>。</a:t>
            </a:r>
          </a:p>
        </p:txBody>
      </p:sp>
      <p:sp>
        <p:nvSpPr>
          <p:cNvPr id="111648" name="文本框 13"/>
          <p:cNvSpPr txBox="1">
            <a:spLocks noChangeArrowheads="1"/>
          </p:cNvSpPr>
          <p:nvPr/>
        </p:nvSpPr>
        <p:spPr bwMode="auto">
          <a:xfrm>
            <a:off x="66675" y="6184900"/>
            <a:ext cx="6391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r>
              <a:rPr lang="zh-CN" altLang="en-US" sz="1400">
                <a:latin typeface="Arial" pitchFamily="34" charset="0"/>
                <a:ea typeface="宋体" pitchFamily="2" charset="-122"/>
              </a:rPr>
              <a:t>沙眼衣原体</a:t>
            </a:r>
            <a:r>
              <a:rPr lang="en-US" altLang="zh-CN" sz="1400">
                <a:latin typeface="Arial" pitchFamily="34" charset="0"/>
                <a:ea typeface="宋体" pitchFamily="2" charset="-122"/>
              </a:rPr>
              <a:t>RNA</a:t>
            </a:r>
            <a:r>
              <a:rPr lang="zh-CN" altLang="en-US" sz="1400">
                <a:latin typeface="Arial" pitchFamily="34" charset="0"/>
                <a:ea typeface="宋体" pitchFamily="2" charset="-122"/>
              </a:rPr>
              <a:t>和</a:t>
            </a:r>
            <a:r>
              <a:rPr lang="en-US" altLang="zh-CN" sz="1400">
                <a:latin typeface="Arial" pitchFamily="34" charset="0"/>
                <a:ea typeface="宋体" pitchFamily="2" charset="-122"/>
              </a:rPr>
              <a:t>DNA</a:t>
            </a:r>
            <a:r>
              <a:rPr lang="zh-CN" altLang="en-US" sz="1400">
                <a:latin typeface="Arial" pitchFamily="34" charset="0"/>
                <a:ea typeface="宋体" pitchFamily="2" charset="-122"/>
              </a:rPr>
              <a:t>检测的临床应用评价 罗茗月等 检验医学与临床 </a:t>
            </a:r>
            <a:r>
              <a:rPr lang="en-US" altLang="zh-CN" sz="1400">
                <a:latin typeface="Arial" pitchFamily="34" charset="0"/>
                <a:ea typeface="宋体" pitchFamily="2" charset="-122"/>
              </a:rPr>
              <a:t>2017</a:t>
            </a:r>
            <a:r>
              <a:rPr lang="zh-CN" altLang="en-US" sz="1400">
                <a:latin typeface="Arial" pitchFamily="34" charset="0"/>
                <a:ea typeface="宋体" pitchFamily="2" charset="-122"/>
              </a:rPr>
              <a:t> </a:t>
            </a:r>
          </a:p>
        </p:txBody>
      </p:sp>
    </p:spTree>
    <p:extLst>
      <p:ext uri="{BB962C8B-B14F-4D97-AF65-F5344CB8AC3E}">
        <p14:creationId xmlns:p14="http://schemas.microsoft.com/office/powerpoint/2010/main" val="2395966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5638" y="274638"/>
            <a:ext cx="8031162" cy="633412"/>
          </a:xfrm>
        </p:spPr>
        <p:txBody>
          <a:bodyPr/>
          <a:lstStyle/>
          <a:p>
            <a:pPr eaLnBrk="1" hangingPunct="1">
              <a:defRPr/>
            </a:pPr>
            <a:r>
              <a:rPr lang="en-US" altLang="zh-CN" dirty="0" smtClean="0"/>
              <a:t>NG-SAT</a:t>
            </a:r>
            <a:r>
              <a:rPr lang="zh-CN" altLang="en-US" dirty="0" smtClean="0"/>
              <a:t>灵敏度优于</a:t>
            </a:r>
            <a:r>
              <a:rPr lang="en-US" altLang="zh-CN" dirty="0" smtClean="0"/>
              <a:t>PCR</a:t>
            </a:r>
            <a:r>
              <a:rPr lang="zh-CN" altLang="en-US" dirty="0" smtClean="0"/>
              <a:t>和培养法</a:t>
            </a:r>
            <a:endParaRPr lang="zh-CN" altLang="en-US" dirty="0"/>
          </a:p>
        </p:txBody>
      </p:sp>
      <p:graphicFrame>
        <p:nvGraphicFramePr>
          <p:cNvPr id="3" name="表格 2"/>
          <p:cNvGraphicFramePr>
            <a:graphicFrameLocks noGrp="1"/>
          </p:cNvGraphicFramePr>
          <p:nvPr/>
        </p:nvGraphicFramePr>
        <p:xfrm>
          <a:off x="1393825" y="2344738"/>
          <a:ext cx="6215064" cy="2500313"/>
        </p:xfrm>
        <a:graphic>
          <a:graphicData uri="http://schemas.openxmlformats.org/drawingml/2006/table">
            <a:tbl>
              <a:tblPr firstRow="1" bandRow="1">
                <a:tableStyleId>{5C22544A-7EE6-4342-B048-85BDC9FD1C3A}</a:tableStyleId>
              </a:tblPr>
              <a:tblGrid>
                <a:gridCol w="1775732"/>
                <a:gridCol w="1078124"/>
                <a:gridCol w="1141542"/>
                <a:gridCol w="1141542"/>
                <a:gridCol w="1078124"/>
              </a:tblGrid>
              <a:tr h="335408">
                <a:tc rowSpan="2">
                  <a:txBody>
                    <a:bodyPr/>
                    <a:lstStyle/>
                    <a:p>
                      <a:pPr algn="ctr">
                        <a:lnSpc>
                          <a:spcPct val="200000"/>
                        </a:lnSpc>
                      </a:pPr>
                      <a:r>
                        <a:rPr lang="zh-CN" altLang="en-US" sz="1600" dirty="0" smtClean="0">
                          <a:solidFill>
                            <a:schemeClr val="tx1"/>
                          </a:solidFill>
                        </a:rPr>
                        <a:t>检测方法</a:t>
                      </a:r>
                      <a:endParaRPr lang="zh-CN" altLang="en-US" sz="1600" dirty="0">
                        <a:solidFill>
                          <a:schemeClr val="tx1"/>
                        </a:solidFill>
                      </a:endParaRPr>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lnSpc>
                          <a:spcPct val="100000"/>
                        </a:lnSpc>
                      </a:pPr>
                      <a:r>
                        <a:rPr lang="en-US" altLang="zh-CN" sz="1600" dirty="0" smtClean="0">
                          <a:solidFill>
                            <a:schemeClr val="tx1"/>
                          </a:solidFill>
                        </a:rPr>
                        <a:t>PCR</a:t>
                      </a:r>
                      <a:r>
                        <a:rPr lang="zh-CN" altLang="en-US" sz="1600" dirty="0" smtClean="0">
                          <a:solidFill>
                            <a:srgbClr val="00B050"/>
                          </a:solidFill>
                        </a:rPr>
                        <a:t>（</a:t>
                      </a:r>
                      <a:r>
                        <a:rPr lang="en-US" altLang="zh-CN" sz="1600" dirty="0" smtClean="0">
                          <a:solidFill>
                            <a:srgbClr val="00B050"/>
                          </a:solidFill>
                        </a:rPr>
                        <a:t>11.8%</a:t>
                      </a:r>
                      <a:r>
                        <a:rPr lang="zh-CN" altLang="en-US" sz="1600" dirty="0" smtClean="0">
                          <a:solidFill>
                            <a:srgbClr val="00B050"/>
                          </a:solidFill>
                        </a:rPr>
                        <a:t>）</a:t>
                      </a:r>
                      <a:endParaRPr lang="zh-CN" altLang="en-US" sz="1600" dirty="0">
                        <a:solidFill>
                          <a:srgbClr val="00B050"/>
                        </a:solidFill>
                      </a:endParaRPr>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lnSpc>
                          <a:spcPct val="100000"/>
                        </a:lnSpc>
                      </a:pPr>
                      <a:r>
                        <a:rPr lang="en-US" altLang="zh-CN" sz="1600" dirty="0" smtClean="0">
                          <a:solidFill>
                            <a:schemeClr val="tx1"/>
                          </a:solidFill>
                        </a:rPr>
                        <a:t>SAT</a:t>
                      </a:r>
                      <a:r>
                        <a:rPr lang="zh-CN" altLang="en-US" sz="1600" dirty="0" smtClean="0">
                          <a:solidFill>
                            <a:srgbClr val="00B050"/>
                          </a:solidFill>
                        </a:rPr>
                        <a:t>（</a:t>
                      </a:r>
                      <a:r>
                        <a:rPr lang="en-US" altLang="zh-CN" sz="1600" dirty="0" smtClean="0">
                          <a:solidFill>
                            <a:srgbClr val="00B050"/>
                          </a:solidFill>
                        </a:rPr>
                        <a:t>24.8%</a:t>
                      </a:r>
                      <a:r>
                        <a:rPr lang="zh-CN" altLang="en-US" sz="1600" dirty="0" smtClean="0">
                          <a:solidFill>
                            <a:srgbClr val="00B050"/>
                          </a:solidFill>
                        </a:rPr>
                        <a:t>）</a:t>
                      </a:r>
                      <a:endParaRPr lang="zh-CN" altLang="en-US" sz="1600" dirty="0">
                        <a:solidFill>
                          <a:srgbClr val="00B050"/>
                        </a:solidFill>
                      </a:endParaRPr>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200000"/>
                        </a:lnSpc>
                      </a:pPr>
                      <a:endParaRPr lang="zh-CN" alt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5408">
                <a:tc vMerge="1">
                  <a:txBody>
                    <a:bodyPr/>
                    <a:lstStyle/>
                    <a:p>
                      <a:endParaRPr lang="zh-CN" alt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600" b="1" dirty="0" smtClean="0"/>
                        <a:t>阳性</a:t>
                      </a:r>
                      <a:endParaRPr lang="zh-CN" altLang="en-US" sz="1600" b="1"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600" b="1" dirty="0" smtClean="0"/>
                        <a:t>阴性</a:t>
                      </a:r>
                      <a:endParaRPr lang="zh-CN" altLang="en-US" sz="1600" b="1"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zh-CN" altLang="en-US" sz="1600" b="1" dirty="0" smtClean="0">
                          <a:solidFill>
                            <a:schemeClr val="tx1"/>
                          </a:solidFill>
                        </a:rPr>
                        <a:t>阳性</a:t>
                      </a:r>
                      <a:endParaRPr lang="zh-CN" altLang="en-US" sz="1600" b="1" dirty="0">
                        <a:solidFill>
                          <a:schemeClr val="tx1"/>
                        </a:solidFill>
                      </a:endParaRPr>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zh-CN" altLang="en-US" sz="1600" b="1" dirty="0" smtClean="0">
                          <a:solidFill>
                            <a:schemeClr val="tx1"/>
                          </a:solidFill>
                        </a:rPr>
                        <a:t>阴性</a:t>
                      </a:r>
                      <a:endParaRPr lang="zh-CN" altLang="en-US" sz="1600" b="1" dirty="0">
                        <a:solidFill>
                          <a:schemeClr val="tx1"/>
                        </a:solidFill>
                      </a:endParaRPr>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23273">
                <a:tc>
                  <a:txBody>
                    <a:bodyPr/>
                    <a:lstStyle/>
                    <a:p>
                      <a:pPr algn="ctr"/>
                      <a:r>
                        <a:rPr lang="zh-CN" altLang="en-US" sz="1600" dirty="0" smtClean="0"/>
                        <a:t>普通培养法</a:t>
                      </a:r>
                      <a:r>
                        <a:rPr lang="zh-CN" altLang="en-US" sz="1600" dirty="0" smtClean="0">
                          <a:solidFill>
                            <a:srgbClr val="00B050"/>
                          </a:solidFill>
                        </a:rPr>
                        <a:t>（</a:t>
                      </a:r>
                      <a:r>
                        <a:rPr lang="en-US" altLang="zh-CN" sz="1600" dirty="0" smtClean="0">
                          <a:solidFill>
                            <a:srgbClr val="00B050"/>
                          </a:solidFill>
                        </a:rPr>
                        <a:t>24.1%</a:t>
                      </a:r>
                      <a:r>
                        <a:rPr lang="zh-CN" altLang="en-US" sz="1600" dirty="0" smtClean="0">
                          <a:solidFill>
                            <a:srgbClr val="00B050"/>
                          </a:solidFill>
                        </a:rPr>
                        <a:t>）</a:t>
                      </a:r>
                      <a:r>
                        <a:rPr lang="zh-CN" altLang="en-US" sz="1600" dirty="0" smtClean="0"/>
                        <a:t>（</a:t>
                      </a:r>
                      <a:r>
                        <a:rPr lang="en-US" altLang="zh-CN" sz="1600" dirty="0" smtClean="0"/>
                        <a:t>n=370</a:t>
                      </a:r>
                      <a:r>
                        <a:rPr lang="zh-CN" altLang="en-US" sz="1600" dirty="0" smtClean="0"/>
                        <a:t>）</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5408">
                <a:tc>
                  <a:txBody>
                    <a:bodyPr/>
                    <a:lstStyle/>
                    <a:p>
                      <a:pPr algn="ctr"/>
                      <a:r>
                        <a:rPr lang="zh-CN" altLang="en-US" sz="1600" dirty="0" smtClean="0"/>
                        <a:t>阳性（</a:t>
                      </a:r>
                      <a:r>
                        <a:rPr lang="en-US" altLang="zh-CN" sz="1600" dirty="0" smtClean="0"/>
                        <a:t>n=89</a:t>
                      </a:r>
                      <a:r>
                        <a:rPr lang="zh-CN" altLang="en-US" sz="1600" dirty="0" smtClean="0"/>
                        <a:t>）</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42</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47</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82</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7</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5408">
                <a:tc>
                  <a:txBody>
                    <a:bodyPr/>
                    <a:lstStyle/>
                    <a:p>
                      <a:pPr algn="ctr"/>
                      <a:r>
                        <a:rPr lang="zh-CN" altLang="en-US" sz="1600" dirty="0" smtClean="0"/>
                        <a:t>阴性（</a:t>
                      </a:r>
                      <a:r>
                        <a:rPr lang="en-US" altLang="zh-CN" sz="1600" dirty="0" smtClean="0"/>
                        <a:t>n=281</a:t>
                      </a:r>
                      <a:r>
                        <a:rPr lang="zh-CN" altLang="en-US" sz="1600" dirty="0" smtClean="0"/>
                        <a:t>）</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2</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279</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10</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271</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35408">
                <a:tc>
                  <a:txBody>
                    <a:bodyPr/>
                    <a:lstStyle/>
                    <a:p>
                      <a:pPr algn="ctr"/>
                      <a:r>
                        <a:rPr lang="zh-CN" altLang="en-US" sz="1600" dirty="0" smtClean="0"/>
                        <a:t>合计</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44</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326</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92</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dirty="0" smtClean="0"/>
                        <a:t>278</a:t>
                      </a:r>
                      <a:endParaRPr lang="zh-CN" altLang="en-US" sz="1600" dirty="0"/>
                    </a:p>
                  </a:txBody>
                  <a:tcPr marL="91430" marR="91430" marT="45737" marB="45737">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13699" name="文本框 3"/>
          <p:cNvSpPr txBox="1">
            <a:spLocks noChangeArrowheads="1"/>
          </p:cNvSpPr>
          <p:nvPr/>
        </p:nvSpPr>
        <p:spPr bwMode="auto">
          <a:xfrm>
            <a:off x="238125" y="6181725"/>
            <a:ext cx="49244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r>
              <a:rPr lang="zh-CN" altLang="en-US" sz="1100">
                <a:latin typeface="Arial" pitchFamily="34" charset="0"/>
                <a:ea typeface="宋体" pitchFamily="2" charset="-122"/>
              </a:rPr>
              <a:t>男性淋病奈瑟菌</a:t>
            </a:r>
            <a:r>
              <a:rPr lang="en-US" altLang="zh-CN" sz="1100">
                <a:latin typeface="Arial" pitchFamily="34" charset="0"/>
                <a:ea typeface="宋体" pitchFamily="2" charset="-122"/>
              </a:rPr>
              <a:t>3</a:t>
            </a:r>
            <a:r>
              <a:rPr lang="zh-CN" altLang="en-US" sz="1100">
                <a:latin typeface="Arial" pitchFamily="34" charset="0"/>
                <a:ea typeface="宋体" pitchFamily="2" charset="-122"/>
              </a:rPr>
              <a:t>种不同检测方法的对比研究 陈丽芳 </a:t>
            </a:r>
            <a:r>
              <a:rPr lang="en-US" altLang="zh-CN" sz="1100">
                <a:latin typeface="Arial" pitchFamily="34" charset="0"/>
                <a:ea typeface="宋体" pitchFamily="2" charset="-122"/>
              </a:rPr>
              <a:t>2016 </a:t>
            </a:r>
            <a:r>
              <a:rPr lang="zh-CN" altLang="en-US" sz="1100">
                <a:latin typeface="Arial" pitchFamily="34" charset="0"/>
                <a:ea typeface="宋体" pitchFamily="2" charset="-122"/>
              </a:rPr>
              <a:t>中国卫生检验杂志</a:t>
            </a:r>
          </a:p>
        </p:txBody>
      </p:sp>
      <p:sp>
        <p:nvSpPr>
          <p:cNvPr id="113700" name="文本框 4"/>
          <p:cNvSpPr txBox="1">
            <a:spLocks noChangeArrowheads="1"/>
          </p:cNvSpPr>
          <p:nvPr/>
        </p:nvSpPr>
        <p:spPr bwMode="auto">
          <a:xfrm>
            <a:off x="827088" y="920750"/>
            <a:ext cx="77057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lnSpc>
                <a:spcPct val="150000"/>
              </a:lnSpc>
            </a:pPr>
            <a:r>
              <a:rPr lang="zh-CN" altLang="en-US" sz="1800">
                <a:latin typeface="Arial" pitchFamily="34" charset="0"/>
                <a:ea typeface="宋体" pitchFamily="2" charset="-122"/>
              </a:rPr>
              <a:t>浙江萧山医院对</a:t>
            </a:r>
            <a:r>
              <a:rPr lang="en-US" altLang="zh-CN" sz="1800">
                <a:latin typeface="Arial" pitchFamily="34" charset="0"/>
                <a:ea typeface="宋体" pitchFamily="2" charset="-122"/>
              </a:rPr>
              <a:t>370</a:t>
            </a:r>
            <a:r>
              <a:rPr lang="zh-CN" altLang="en-US" sz="1800">
                <a:latin typeface="Arial" pitchFamily="34" charset="0"/>
                <a:ea typeface="宋体" pitchFamily="2" charset="-122"/>
              </a:rPr>
              <a:t>例疑似淋病奈瑟菌感染男性患者的尿道分泌物和尿液标本分别进行普通培养法、</a:t>
            </a:r>
            <a:r>
              <a:rPr lang="en-US" altLang="zh-CN" sz="1800">
                <a:latin typeface="Arial" pitchFamily="34" charset="0"/>
                <a:ea typeface="宋体" pitchFamily="2" charset="-122"/>
              </a:rPr>
              <a:t>PCR</a:t>
            </a:r>
            <a:r>
              <a:rPr lang="zh-CN" altLang="en-US" sz="1800">
                <a:latin typeface="Arial" pitchFamily="34" charset="0"/>
                <a:ea typeface="宋体" pitchFamily="2" charset="-122"/>
              </a:rPr>
              <a:t>和</a:t>
            </a:r>
            <a:r>
              <a:rPr lang="en-US" altLang="zh-CN" sz="1800">
                <a:latin typeface="Arial" pitchFamily="34" charset="0"/>
                <a:ea typeface="宋体" pitchFamily="2" charset="-122"/>
              </a:rPr>
              <a:t>SAT</a:t>
            </a:r>
            <a:r>
              <a:rPr lang="zh-CN" altLang="en-US" sz="1800">
                <a:latin typeface="Arial" pitchFamily="34" charset="0"/>
                <a:ea typeface="宋体" pitchFamily="2" charset="-122"/>
              </a:rPr>
              <a:t>法比较。</a:t>
            </a:r>
          </a:p>
        </p:txBody>
      </p:sp>
      <p:sp>
        <p:nvSpPr>
          <p:cNvPr id="113701" name="文本框 5"/>
          <p:cNvSpPr txBox="1">
            <a:spLocks noChangeArrowheads="1"/>
          </p:cNvSpPr>
          <p:nvPr/>
        </p:nvSpPr>
        <p:spPr bwMode="auto">
          <a:xfrm>
            <a:off x="2779713" y="1970088"/>
            <a:ext cx="3990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r>
              <a:rPr lang="en-US" altLang="zh-CN" sz="1600" b="1">
                <a:latin typeface="Arial" pitchFamily="34" charset="0"/>
                <a:ea typeface="宋体" pitchFamily="2" charset="-122"/>
              </a:rPr>
              <a:t>3</a:t>
            </a:r>
            <a:r>
              <a:rPr lang="zh-CN" altLang="en-US" sz="1600" b="1">
                <a:latin typeface="Arial" pitchFamily="34" charset="0"/>
                <a:ea typeface="宋体" pitchFamily="2" charset="-122"/>
              </a:rPr>
              <a:t>种检测方法对淋病奈瑟菌诊断符合度对比</a:t>
            </a:r>
          </a:p>
        </p:txBody>
      </p:sp>
      <p:sp>
        <p:nvSpPr>
          <p:cNvPr id="7" name="椭圆 6"/>
          <p:cNvSpPr/>
          <p:nvPr/>
        </p:nvSpPr>
        <p:spPr>
          <a:xfrm>
            <a:off x="5724525" y="4508500"/>
            <a:ext cx="503238" cy="3603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椭圆 7"/>
          <p:cNvSpPr/>
          <p:nvPr/>
        </p:nvSpPr>
        <p:spPr>
          <a:xfrm>
            <a:off x="3492500" y="4508500"/>
            <a:ext cx="431800" cy="3603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3704" name="文本框 8"/>
          <p:cNvSpPr txBox="1">
            <a:spLocks noChangeArrowheads="1"/>
          </p:cNvSpPr>
          <p:nvPr/>
        </p:nvSpPr>
        <p:spPr bwMode="auto">
          <a:xfrm>
            <a:off x="817563" y="5064125"/>
            <a:ext cx="734536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377950">
              <a:defRPr sz="2800">
                <a:solidFill>
                  <a:schemeClr val="tx1"/>
                </a:solidFill>
                <a:latin typeface="Century Gothic" pitchFamily="34" charset="0"/>
                <a:ea typeface="微软雅黑 Light" pitchFamily="34" charset="-122"/>
              </a:defRPr>
            </a:lvl1pPr>
            <a:lvl2pPr marL="742950" indent="-285750" defTabSz="1377950">
              <a:defRPr sz="2400">
                <a:solidFill>
                  <a:schemeClr val="tx1"/>
                </a:solidFill>
                <a:latin typeface="Century Gothic" pitchFamily="34" charset="0"/>
                <a:ea typeface="微软雅黑 Light" pitchFamily="34" charset="-122"/>
              </a:defRPr>
            </a:lvl2pPr>
            <a:lvl3pPr marL="1143000" indent="-228600" defTabSz="1377950">
              <a:defRPr sz="2000">
                <a:solidFill>
                  <a:schemeClr val="tx1"/>
                </a:solidFill>
                <a:latin typeface="Century Gothic" pitchFamily="34" charset="0"/>
                <a:ea typeface="微软雅黑 Light" pitchFamily="34" charset="-122"/>
              </a:defRPr>
            </a:lvl3pPr>
            <a:lvl4pPr marL="1600200" indent="-228600" defTabSz="1377950">
              <a:defRPr sz="1600">
                <a:solidFill>
                  <a:schemeClr val="tx1"/>
                </a:solidFill>
                <a:latin typeface="Century Gothic" pitchFamily="34" charset="0"/>
                <a:ea typeface="微软雅黑 Light" pitchFamily="34" charset="-122"/>
              </a:defRPr>
            </a:lvl4pPr>
            <a:lvl5pPr marL="2057400" indent="-228600" defTabSz="1377950">
              <a:defRPr sz="1600">
                <a:solidFill>
                  <a:schemeClr val="tx1"/>
                </a:solidFill>
                <a:latin typeface="Century Gothic" pitchFamily="34" charset="0"/>
                <a:ea typeface="微软雅黑 Light" pitchFamily="34" charset="-122"/>
              </a:defRPr>
            </a:lvl5pPr>
            <a:lvl6pPr marL="25146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6pPr>
            <a:lvl7pPr marL="29718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7pPr>
            <a:lvl8pPr marL="34290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8pPr>
            <a:lvl9pPr marL="3886200" indent="-228600" defTabSz="1377950" eaLnBrk="0" fontAlgn="base" hangingPunct="0">
              <a:spcAft>
                <a:spcPct val="0"/>
              </a:spcAft>
              <a:buChar char="»"/>
              <a:defRPr sz="1600">
                <a:solidFill>
                  <a:schemeClr val="tx1"/>
                </a:solidFill>
                <a:latin typeface="Century Gothic" pitchFamily="34" charset="0"/>
                <a:ea typeface="微软雅黑 Light" pitchFamily="34" charset="-122"/>
              </a:defRPr>
            </a:lvl9pPr>
          </a:lstStyle>
          <a:p>
            <a:pPr eaLnBrk="1" hangingPunct="1">
              <a:lnSpc>
                <a:spcPct val="150000"/>
              </a:lnSpc>
            </a:pPr>
            <a:r>
              <a:rPr lang="en-US" altLang="zh-CN" sz="1800">
                <a:solidFill>
                  <a:srgbClr val="FF0000"/>
                </a:solidFill>
                <a:latin typeface="Arial" pitchFamily="34" charset="0"/>
                <a:ea typeface="宋体" pitchFamily="2" charset="-122"/>
              </a:rPr>
              <a:t>SAT</a:t>
            </a:r>
            <a:r>
              <a:rPr lang="zh-CN" altLang="en-US" sz="1800">
                <a:solidFill>
                  <a:srgbClr val="FF0000"/>
                </a:solidFill>
                <a:latin typeface="Arial" pitchFamily="34" charset="0"/>
                <a:ea typeface="宋体" pitchFamily="2" charset="-122"/>
              </a:rPr>
              <a:t>灵敏度优于</a:t>
            </a:r>
            <a:r>
              <a:rPr lang="en-US" altLang="zh-CN" sz="1800">
                <a:solidFill>
                  <a:srgbClr val="FF0000"/>
                </a:solidFill>
                <a:latin typeface="Arial" pitchFamily="34" charset="0"/>
                <a:ea typeface="宋体" pitchFamily="2" charset="-122"/>
              </a:rPr>
              <a:t>PCR</a:t>
            </a:r>
            <a:r>
              <a:rPr lang="zh-CN" altLang="en-US" sz="1800">
                <a:solidFill>
                  <a:srgbClr val="FF0000"/>
                </a:solidFill>
                <a:latin typeface="Arial" pitchFamily="34" charset="0"/>
                <a:ea typeface="宋体" pitchFamily="2" charset="-122"/>
              </a:rPr>
              <a:t>和培养法。</a:t>
            </a:r>
            <a:endParaRPr lang="en-US" altLang="zh-CN" sz="1800">
              <a:solidFill>
                <a:srgbClr val="FF0000"/>
              </a:solidFill>
              <a:latin typeface="Arial" pitchFamily="34" charset="0"/>
              <a:ea typeface="宋体" pitchFamily="2" charset="-122"/>
            </a:endParaRPr>
          </a:p>
          <a:p>
            <a:pPr eaLnBrk="1" hangingPunct="1">
              <a:lnSpc>
                <a:spcPct val="150000"/>
              </a:lnSpc>
            </a:pPr>
            <a:r>
              <a:rPr lang="zh-CN" altLang="en-US" sz="1800">
                <a:solidFill>
                  <a:srgbClr val="FF0000"/>
                </a:solidFill>
                <a:latin typeface="Arial" pitchFamily="34" charset="0"/>
                <a:ea typeface="宋体" pitchFamily="2" charset="-122"/>
              </a:rPr>
              <a:t>一致性分析得出培养法与</a:t>
            </a:r>
            <a:r>
              <a:rPr lang="en-US" altLang="zh-CN" sz="1800">
                <a:solidFill>
                  <a:srgbClr val="FF0000"/>
                </a:solidFill>
                <a:latin typeface="Arial" pitchFamily="34" charset="0"/>
                <a:ea typeface="宋体" pitchFamily="2" charset="-122"/>
              </a:rPr>
              <a:t>SAT</a:t>
            </a:r>
            <a:r>
              <a:rPr lang="zh-CN" altLang="en-US" sz="1800">
                <a:solidFill>
                  <a:srgbClr val="FF0000"/>
                </a:solidFill>
                <a:latin typeface="Arial" pitchFamily="34" charset="0"/>
                <a:ea typeface="宋体" pitchFamily="2" charset="-122"/>
              </a:rPr>
              <a:t>存在较好的一致性，与</a:t>
            </a:r>
            <a:r>
              <a:rPr lang="en-US" altLang="zh-CN" sz="1800">
                <a:solidFill>
                  <a:srgbClr val="FF0000"/>
                </a:solidFill>
                <a:latin typeface="Arial" pitchFamily="34" charset="0"/>
                <a:ea typeface="宋体" pitchFamily="2" charset="-122"/>
              </a:rPr>
              <a:t>PCR</a:t>
            </a:r>
            <a:r>
              <a:rPr lang="zh-CN" altLang="en-US" sz="1800">
                <a:solidFill>
                  <a:srgbClr val="FF0000"/>
                </a:solidFill>
                <a:latin typeface="Arial" pitchFamily="34" charset="0"/>
                <a:ea typeface="宋体" pitchFamily="2" charset="-122"/>
              </a:rPr>
              <a:t>法一致性较差</a:t>
            </a:r>
            <a:r>
              <a:rPr lang="zh-CN" altLang="en-US" sz="1800">
                <a:latin typeface="Arial" pitchFamily="34" charset="0"/>
                <a:ea typeface="宋体" pitchFamily="2" charset="-122"/>
              </a:rPr>
              <a:t>。</a:t>
            </a:r>
          </a:p>
        </p:txBody>
      </p:sp>
      <p:sp>
        <p:nvSpPr>
          <p:cNvPr id="10" name="椭圆 9"/>
          <p:cNvSpPr/>
          <p:nvPr/>
        </p:nvSpPr>
        <p:spPr>
          <a:xfrm>
            <a:off x="4067175" y="2293938"/>
            <a:ext cx="865188" cy="4143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椭圆 10"/>
          <p:cNvSpPr/>
          <p:nvPr/>
        </p:nvSpPr>
        <p:spPr>
          <a:xfrm>
            <a:off x="6227763" y="2338388"/>
            <a:ext cx="936625" cy="3698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2" name="椭圆 11"/>
          <p:cNvSpPr/>
          <p:nvPr/>
        </p:nvSpPr>
        <p:spPr>
          <a:xfrm>
            <a:off x="1835150" y="3213100"/>
            <a:ext cx="865188" cy="3603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18396276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endParaRPr lang="zh-CN" altLang="en-US"/>
          </a:p>
        </p:txBody>
      </p:sp>
      <p:sp>
        <p:nvSpPr>
          <p:cNvPr id="4" name="Rectangle 3"/>
          <p:cNvSpPr txBox="1">
            <a:spLocks/>
          </p:cNvSpPr>
          <p:nvPr/>
        </p:nvSpPr>
        <p:spPr>
          <a:xfrm>
            <a:off x="485419" y="404664"/>
            <a:ext cx="8229600" cy="52578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endParaRPr lang="en-US" altLang="zh-CN" sz="5400" b="1" dirty="0" smtClean="0">
              <a:solidFill>
                <a:srgbClr val="CC3300"/>
              </a:solidFill>
              <a:latin typeface="+mj-ea"/>
              <a:ea typeface="+mj-ea"/>
            </a:endParaRPr>
          </a:p>
          <a:p>
            <a:pPr algn="ctr">
              <a:buFontTx/>
              <a:buNone/>
            </a:pPr>
            <a:endParaRPr lang="en-US" altLang="zh-CN" sz="5400" b="1" dirty="0">
              <a:solidFill>
                <a:srgbClr val="CC3300"/>
              </a:solidFill>
              <a:latin typeface="+mj-ea"/>
              <a:ea typeface="+mj-ea"/>
            </a:endParaRPr>
          </a:p>
          <a:p>
            <a:pPr algn="ctr">
              <a:buFontTx/>
              <a:buNone/>
            </a:pPr>
            <a:r>
              <a:rPr lang="en-US" altLang="zh-CN" sz="5400" b="1" dirty="0" smtClean="0">
                <a:solidFill>
                  <a:srgbClr val="CC3300"/>
                </a:solidFill>
                <a:latin typeface="+mj-ea"/>
                <a:ea typeface="+mj-ea"/>
              </a:rPr>
              <a:t>SAT</a:t>
            </a:r>
            <a:r>
              <a:rPr lang="zh-CN" altLang="en-US" sz="5400" b="1" dirty="0" smtClean="0">
                <a:solidFill>
                  <a:srgbClr val="CC3300"/>
                </a:solidFill>
                <a:latin typeface="+mj-ea"/>
                <a:ea typeface="+mj-ea"/>
              </a:rPr>
              <a:t>应用</a:t>
            </a:r>
            <a:endParaRPr lang="en-US" altLang="zh-CN" sz="5400" b="1" dirty="0" smtClean="0">
              <a:solidFill>
                <a:srgbClr val="CC3300"/>
              </a:solidFill>
              <a:latin typeface="+mj-ea"/>
              <a:ea typeface="+mj-ea"/>
            </a:endParaRPr>
          </a:p>
          <a:p>
            <a:pPr algn="ctr">
              <a:buFontTx/>
              <a:buNone/>
            </a:pPr>
            <a:r>
              <a:rPr lang="zh-CN" altLang="en-US" sz="5400" b="1" dirty="0" smtClean="0">
                <a:solidFill>
                  <a:srgbClr val="CC3300"/>
                </a:solidFill>
                <a:latin typeface="+mj-ea"/>
                <a:ea typeface="+mj-ea"/>
              </a:rPr>
              <a:t>结核杆菌检测</a:t>
            </a:r>
          </a:p>
        </p:txBody>
      </p:sp>
    </p:spTree>
    <p:extLst>
      <p:ext uri="{BB962C8B-B14F-4D97-AF65-F5344CB8AC3E}">
        <p14:creationId xmlns:p14="http://schemas.microsoft.com/office/powerpoint/2010/main" val="33990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1"/>
          <p:cNvSpPr>
            <a:spLocks noGrp="1"/>
          </p:cNvSpPr>
          <p:nvPr>
            <p:ph type="title"/>
          </p:nvPr>
        </p:nvSpPr>
        <p:spPr>
          <a:xfrm>
            <a:off x="715963" y="127826"/>
            <a:ext cx="7886700" cy="692455"/>
          </a:xfrm>
        </p:spPr>
        <p:txBody>
          <a:bodyPr rtlCol="0">
            <a:noAutofit/>
          </a:bodyPr>
          <a:lstStyle/>
          <a:p>
            <a:pPr eaLnBrk="1" fontAlgn="auto" hangingPunct="1">
              <a:spcAft>
                <a:spcPts val="0"/>
              </a:spcAft>
              <a:defRPr/>
            </a:pPr>
            <a:r>
              <a:rPr lang="zh-CN" altLang="en-US" b="1" dirty="0" smtClean="0">
                <a:latin typeface="+mj-ea"/>
              </a:rPr>
              <a:t/>
            </a:r>
            <a:br>
              <a:rPr lang="zh-CN" altLang="en-US" b="1" dirty="0" smtClean="0">
                <a:latin typeface="+mj-ea"/>
              </a:rPr>
            </a:br>
            <a:r>
              <a:rPr lang="zh-CN" altLang="en-US" b="1" dirty="0" smtClean="0">
                <a:latin typeface="+mj-ea"/>
              </a:rPr>
              <a:t>临床病原微生物检测技术分类和发展</a:t>
            </a:r>
          </a:p>
        </p:txBody>
      </p:sp>
      <p:sp>
        <p:nvSpPr>
          <p:cNvPr id="28675" name="Text Box 5"/>
          <p:cNvSpPr txBox="1">
            <a:spLocks noChangeArrowheads="1"/>
          </p:cNvSpPr>
          <p:nvPr/>
        </p:nvSpPr>
        <p:spPr bwMode="auto">
          <a:xfrm>
            <a:off x="5449888" y="5910263"/>
            <a:ext cx="2087562" cy="338137"/>
          </a:xfrm>
          <a:prstGeom prst="rect">
            <a:avLst/>
          </a:prstGeom>
          <a:noFill/>
          <a:ln w="9525" algn="ctr">
            <a:noFill/>
            <a:miter lim="800000"/>
            <a:headEnd/>
            <a:tailEnd/>
          </a:ln>
        </p:spPr>
        <p:txBody>
          <a:bodyPr>
            <a:spAutoFit/>
          </a:bodyPr>
          <a:lstStyle/>
          <a:p>
            <a:pPr algn="ctr">
              <a:spcBef>
                <a:spcPct val="50000"/>
              </a:spcBef>
            </a:pPr>
            <a:r>
              <a:rPr lang="zh-CN" altLang="en-US" sz="1600" b="1">
                <a:solidFill>
                  <a:srgbClr val="000000"/>
                </a:solidFill>
                <a:ea typeface="微软雅黑" pitchFamily="34" charset="-122"/>
              </a:rPr>
              <a:t>分子诊断时代</a:t>
            </a:r>
          </a:p>
        </p:txBody>
      </p:sp>
      <p:sp>
        <p:nvSpPr>
          <p:cNvPr id="24" name="AutoShape 6"/>
          <p:cNvSpPr>
            <a:spLocks noChangeArrowheads="1"/>
          </p:cNvSpPr>
          <p:nvPr/>
        </p:nvSpPr>
        <p:spPr bwMode="auto">
          <a:xfrm>
            <a:off x="4379913" y="3802063"/>
            <a:ext cx="1754187" cy="1878012"/>
          </a:xfrm>
          <a:prstGeom prst="flowChartManualInput">
            <a:avLst/>
          </a:prstGeom>
          <a:solidFill>
            <a:srgbClr val="04617B">
              <a:lumMod val="90000"/>
              <a:lumOff val="10000"/>
            </a:srgbClr>
          </a:solidFill>
          <a:ln w="9525">
            <a:solidFill>
              <a:sysClr val="windowText" lastClr="000000"/>
            </a:solidFill>
            <a:miter lim="800000"/>
            <a:headEnd/>
            <a:tailEnd/>
          </a:ln>
        </p:spPr>
        <p:txBody>
          <a:bodyPr wrap="none" lIns="0" tIns="0" rIns="0" bIns="0" anchor="ctr"/>
          <a:lstStyle/>
          <a:p>
            <a:pPr algn="ctr">
              <a:spcBef>
                <a:spcPct val="50000"/>
              </a:spcBef>
              <a:defRPr/>
            </a:pPr>
            <a:r>
              <a:rPr lang="en-US" altLang="zh-CN" sz="1400" b="1" kern="0" dirty="0">
                <a:solidFill>
                  <a:srgbClr val="D9E2FF"/>
                </a:solidFill>
                <a:ea typeface="黑体" pitchFamily="49" charset="-122"/>
                <a:cs typeface="Arial" pitchFamily="34" charset="0"/>
              </a:rPr>
              <a:t>DNA</a:t>
            </a:r>
            <a:r>
              <a:rPr lang="zh-CN" altLang="en-US" sz="1400" b="1" kern="0" dirty="0">
                <a:solidFill>
                  <a:srgbClr val="D9E2FF"/>
                </a:solidFill>
                <a:ea typeface="黑体" pitchFamily="49" charset="-122"/>
                <a:cs typeface="Arial" pitchFamily="34" charset="0"/>
              </a:rPr>
              <a:t>聚合酶链反应：</a:t>
            </a:r>
          </a:p>
          <a:p>
            <a:pPr algn="ctr">
              <a:spcBef>
                <a:spcPct val="50000"/>
              </a:spcBef>
              <a:defRPr/>
            </a:pPr>
            <a:r>
              <a:rPr lang="en-US" altLang="zh-CN" sz="1400" b="1" kern="0" dirty="0" err="1">
                <a:solidFill>
                  <a:srgbClr val="D9E2FF"/>
                </a:solidFill>
                <a:ea typeface="黑体" pitchFamily="49" charset="-122"/>
                <a:cs typeface="Arial" pitchFamily="34" charset="0"/>
              </a:rPr>
              <a:t>PCR</a:t>
            </a:r>
            <a:endParaRPr lang="en-US" altLang="zh-CN" sz="1400" b="1" kern="0" dirty="0">
              <a:solidFill>
                <a:srgbClr val="D9E2FF"/>
              </a:solidFill>
              <a:ea typeface="黑体" pitchFamily="49" charset="-122"/>
              <a:cs typeface="Arial" pitchFamily="34" charset="0"/>
            </a:endParaRPr>
          </a:p>
          <a:p>
            <a:pPr algn="ctr">
              <a:spcBef>
                <a:spcPct val="50000"/>
              </a:spcBef>
              <a:defRPr/>
            </a:pPr>
            <a:r>
              <a:rPr lang="en-US" altLang="zh-CN" sz="1400" b="1" kern="0" dirty="0" err="1">
                <a:solidFill>
                  <a:srgbClr val="D9E2FF"/>
                </a:solidFill>
                <a:ea typeface="黑体" pitchFamily="49" charset="-122"/>
                <a:cs typeface="Arial" pitchFamily="34" charset="0"/>
              </a:rPr>
              <a:t>RT-PCR</a:t>
            </a:r>
            <a:endParaRPr lang="en-US" altLang="zh-CN" sz="1400" b="1" kern="0" dirty="0">
              <a:solidFill>
                <a:srgbClr val="D9E2FF"/>
              </a:solidFill>
              <a:ea typeface="黑体" pitchFamily="49" charset="-122"/>
              <a:cs typeface="Arial" pitchFamily="34" charset="0"/>
            </a:endParaRPr>
          </a:p>
          <a:p>
            <a:pPr algn="ctr">
              <a:spcBef>
                <a:spcPct val="50000"/>
              </a:spcBef>
              <a:defRPr/>
            </a:pPr>
            <a:r>
              <a:rPr lang="en-US" altLang="zh-CN" sz="1400" b="1" kern="0" dirty="0">
                <a:solidFill>
                  <a:srgbClr val="D9E2FF"/>
                </a:solidFill>
                <a:ea typeface="黑体" pitchFamily="49" charset="-122"/>
                <a:cs typeface="Arial" pitchFamily="34" charset="0"/>
              </a:rPr>
              <a:t>Real-Time </a:t>
            </a:r>
            <a:r>
              <a:rPr lang="en-US" altLang="zh-CN" sz="1400" b="1" kern="0" dirty="0" err="1">
                <a:solidFill>
                  <a:srgbClr val="D9E2FF"/>
                </a:solidFill>
                <a:ea typeface="黑体" pitchFamily="49" charset="-122"/>
                <a:cs typeface="Arial" pitchFamily="34" charset="0"/>
              </a:rPr>
              <a:t>PCR</a:t>
            </a:r>
            <a:endParaRPr lang="en-US" altLang="zh-CN" sz="1400" b="1" kern="0" dirty="0">
              <a:solidFill>
                <a:srgbClr val="D9E2FF"/>
              </a:solidFill>
              <a:ea typeface="黑体" pitchFamily="49" charset="-122"/>
              <a:cs typeface="Arial" pitchFamily="34" charset="0"/>
            </a:endParaRPr>
          </a:p>
        </p:txBody>
      </p:sp>
      <p:sp>
        <p:nvSpPr>
          <p:cNvPr id="25" name="AutoShape 7"/>
          <p:cNvSpPr>
            <a:spLocks noChangeArrowheads="1"/>
          </p:cNvSpPr>
          <p:nvPr/>
        </p:nvSpPr>
        <p:spPr bwMode="auto">
          <a:xfrm>
            <a:off x="6288088" y="3302000"/>
            <a:ext cx="2133600" cy="2405063"/>
          </a:xfrm>
          <a:prstGeom prst="flowChartManualInput">
            <a:avLst/>
          </a:prstGeom>
          <a:solidFill>
            <a:srgbClr val="04617B">
              <a:lumMod val="90000"/>
              <a:lumOff val="10000"/>
            </a:srgbClr>
          </a:solidFill>
          <a:ln w="9525">
            <a:solidFill>
              <a:sysClr val="windowText" lastClr="000000"/>
            </a:solidFill>
            <a:miter lim="800000"/>
            <a:headEnd/>
            <a:tailEnd/>
          </a:ln>
        </p:spPr>
        <p:txBody>
          <a:bodyPr wrap="none" lIns="0" tIns="0" rIns="0" bIns="0" anchor="ctr"/>
          <a:lstStyle/>
          <a:p>
            <a:pPr algn="ctr">
              <a:spcBef>
                <a:spcPct val="50000"/>
              </a:spcBef>
              <a:defRPr/>
            </a:pPr>
            <a:endParaRPr lang="en-US" altLang="zh-CN" sz="1400" b="1" kern="0" dirty="0">
              <a:solidFill>
                <a:srgbClr val="D9E2FF"/>
              </a:solidFill>
              <a:ea typeface="微软雅黑" pitchFamily="34" charset="-122"/>
              <a:cs typeface="Arial" pitchFamily="34" charset="0"/>
            </a:endParaRPr>
          </a:p>
        </p:txBody>
      </p:sp>
      <p:sp>
        <p:nvSpPr>
          <p:cNvPr id="26" name="AutoShape 8"/>
          <p:cNvSpPr>
            <a:spLocks noChangeArrowheads="1"/>
          </p:cNvSpPr>
          <p:nvPr/>
        </p:nvSpPr>
        <p:spPr bwMode="auto">
          <a:xfrm>
            <a:off x="2801938" y="4230688"/>
            <a:ext cx="1428750" cy="1489075"/>
          </a:xfrm>
          <a:prstGeom prst="flowChartManualInput">
            <a:avLst/>
          </a:prstGeom>
          <a:solidFill>
            <a:srgbClr val="04617B">
              <a:lumMod val="90000"/>
              <a:lumOff val="10000"/>
            </a:srgbClr>
          </a:solidFill>
          <a:ln w="9525">
            <a:solidFill>
              <a:sysClr val="windowText" lastClr="000000"/>
            </a:solidFill>
            <a:miter lim="800000"/>
            <a:headEnd/>
            <a:tailEnd/>
          </a:ln>
        </p:spPr>
        <p:txBody>
          <a:bodyPr wrap="none" lIns="0" tIns="0" rIns="0" bIns="0" anchor="ctr"/>
          <a:lstStyle/>
          <a:p>
            <a:pPr algn="ctr">
              <a:spcBef>
                <a:spcPct val="50000"/>
              </a:spcBef>
              <a:defRPr/>
            </a:pPr>
            <a:r>
              <a:rPr lang="zh-CN" altLang="en-US" sz="1400" b="1" kern="0" dirty="0">
                <a:solidFill>
                  <a:srgbClr val="D9E2FF"/>
                </a:solidFill>
                <a:ea typeface="微软雅黑" pitchFamily="34" charset="-122"/>
                <a:cs typeface="Arial" pitchFamily="34" charset="0"/>
              </a:rPr>
              <a:t>免疫学检测：</a:t>
            </a:r>
          </a:p>
          <a:p>
            <a:pPr algn="ctr">
              <a:spcBef>
                <a:spcPct val="50000"/>
              </a:spcBef>
              <a:defRPr/>
            </a:pPr>
            <a:r>
              <a:rPr lang="en-US" altLang="zh-CN" sz="1400" b="1" kern="0" dirty="0">
                <a:solidFill>
                  <a:srgbClr val="D9E2FF"/>
                </a:solidFill>
                <a:ea typeface="微软雅黑" pitchFamily="34" charset="-122"/>
                <a:cs typeface="Arial" pitchFamily="34" charset="0"/>
              </a:rPr>
              <a:t>ELISA</a:t>
            </a:r>
          </a:p>
          <a:p>
            <a:pPr algn="ctr">
              <a:spcBef>
                <a:spcPct val="50000"/>
              </a:spcBef>
              <a:defRPr/>
            </a:pPr>
            <a:r>
              <a:rPr lang="zh-CN" altLang="en-US" sz="1400" b="1" kern="0" dirty="0">
                <a:solidFill>
                  <a:srgbClr val="D9E2FF"/>
                </a:solidFill>
                <a:ea typeface="微软雅黑" pitchFamily="34" charset="-122"/>
                <a:cs typeface="Arial" pitchFamily="34" charset="0"/>
              </a:rPr>
              <a:t>化学发光</a:t>
            </a:r>
            <a:endParaRPr lang="en-US" altLang="zh-CN" sz="1400" b="1" kern="0" dirty="0">
              <a:solidFill>
                <a:srgbClr val="D9E2FF"/>
              </a:solidFill>
              <a:ea typeface="微软雅黑" pitchFamily="34" charset="-122"/>
              <a:cs typeface="Arial" pitchFamily="34" charset="0"/>
            </a:endParaRPr>
          </a:p>
          <a:p>
            <a:pPr algn="ctr">
              <a:spcBef>
                <a:spcPct val="50000"/>
              </a:spcBef>
              <a:defRPr/>
            </a:pPr>
            <a:r>
              <a:rPr lang="zh-CN" altLang="en-US" sz="1400" b="1" kern="0" dirty="0">
                <a:solidFill>
                  <a:srgbClr val="D9E2FF"/>
                </a:solidFill>
                <a:ea typeface="微软雅黑" pitchFamily="34" charset="-122"/>
                <a:cs typeface="Arial" pitchFamily="34" charset="0"/>
              </a:rPr>
              <a:t>胶体金</a:t>
            </a:r>
          </a:p>
        </p:txBody>
      </p:sp>
      <p:sp>
        <p:nvSpPr>
          <p:cNvPr id="27" name="AutoShape 9"/>
          <p:cNvSpPr>
            <a:spLocks noChangeArrowheads="1"/>
          </p:cNvSpPr>
          <p:nvPr/>
        </p:nvSpPr>
        <p:spPr bwMode="auto">
          <a:xfrm>
            <a:off x="1133475" y="4587875"/>
            <a:ext cx="1497013" cy="1166813"/>
          </a:xfrm>
          <a:prstGeom prst="flowChartManualInput">
            <a:avLst/>
          </a:prstGeom>
          <a:solidFill>
            <a:srgbClr val="04617B">
              <a:lumMod val="90000"/>
              <a:lumOff val="10000"/>
            </a:srgbClr>
          </a:solidFill>
          <a:ln w="9525">
            <a:solidFill>
              <a:sysClr val="windowText" lastClr="000000"/>
            </a:solidFill>
            <a:miter lim="800000"/>
            <a:headEnd/>
            <a:tailEnd/>
          </a:ln>
        </p:spPr>
        <p:txBody>
          <a:bodyPr wrap="none" lIns="0" tIns="0" rIns="0" bIns="0" anchor="ctr"/>
          <a:lstStyle/>
          <a:p>
            <a:pPr algn="ctr">
              <a:spcBef>
                <a:spcPct val="50000"/>
              </a:spcBef>
              <a:defRPr/>
            </a:pPr>
            <a:r>
              <a:rPr lang="zh-CN" altLang="en-US" sz="1400" b="1" kern="0" dirty="0">
                <a:solidFill>
                  <a:srgbClr val="D9E2FF"/>
                </a:solidFill>
                <a:latin typeface="Times New Roman" pitchFamily="18" charset="0"/>
                <a:ea typeface="微软雅黑" pitchFamily="34" charset="-122"/>
                <a:cs typeface="Arial" pitchFamily="34" charset="0"/>
              </a:rPr>
              <a:t>微生物学检测：</a:t>
            </a:r>
          </a:p>
          <a:p>
            <a:pPr algn="ctr">
              <a:spcBef>
                <a:spcPct val="50000"/>
              </a:spcBef>
              <a:defRPr/>
            </a:pPr>
            <a:r>
              <a:rPr lang="zh-CN" altLang="en-US" sz="1400" b="1" kern="0" dirty="0">
                <a:solidFill>
                  <a:srgbClr val="D9E2FF"/>
                </a:solidFill>
                <a:latin typeface="Times New Roman" pitchFamily="18" charset="0"/>
                <a:ea typeface="微软雅黑" pitchFamily="34" charset="-122"/>
                <a:cs typeface="Arial" pitchFamily="34" charset="0"/>
              </a:rPr>
              <a:t>直接镜检</a:t>
            </a:r>
          </a:p>
          <a:p>
            <a:pPr algn="ctr">
              <a:spcBef>
                <a:spcPct val="30000"/>
              </a:spcBef>
              <a:defRPr/>
            </a:pPr>
            <a:r>
              <a:rPr lang="zh-CN" altLang="en-US" sz="1400" b="1" kern="0" dirty="0">
                <a:solidFill>
                  <a:srgbClr val="D9E2FF"/>
                </a:solidFill>
                <a:latin typeface="Times New Roman" pitchFamily="18" charset="0"/>
                <a:ea typeface="微软雅黑" pitchFamily="34" charset="-122"/>
                <a:cs typeface="Arial" pitchFamily="34" charset="0"/>
              </a:rPr>
              <a:t>体外培养</a:t>
            </a:r>
          </a:p>
        </p:txBody>
      </p:sp>
      <p:sp>
        <p:nvSpPr>
          <p:cNvPr id="28" name="Line 10"/>
          <p:cNvSpPr>
            <a:spLocks noChangeShapeType="1"/>
          </p:cNvSpPr>
          <p:nvPr/>
        </p:nvSpPr>
        <p:spPr bwMode="auto">
          <a:xfrm flipV="1">
            <a:off x="4383088" y="5834063"/>
            <a:ext cx="3962400" cy="46037"/>
          </a:xfrm>
          <a:prstGeom prst="line">
            <a:avLst/>
          </a:prstGeom>
          <a:noFill/>
          <a:ln w="38100">
            <a:solidFill>
              <a:sysClr val="windowText" lastClr="000000"/>
            </a:solidFill>
            <a:round/>
            <a:headEnd/>
            <a:tailEnd type="triangle" w="med" len="med"/>
          </a:ln>
          <a:extLst>
            <a:ext uri="{909E8E84-426E-40DD-AFC4-6F175D3DCCD1}">
              <a14:hiddenFill xmlns:a14="http://schemas.microsoft.com/office/drawing/2010/main">
                <a:noFill/>
              </a14:hiddenFill>
            </a:ext>
          </a:extLst>
        </p:spPr>
        <p:txBody>
          <a:bodyPr lIns="91430" tIns="45715" rIns="91430" bIns="45715">
            <a:spAutoFit/>
          </a:bodyPr>
          <a:lstStyle/>
          <a:p>
            <a:pPr algn="ctr">
              <a:defRPr/>
            </a:pPr>
            <a:endParaRPr lang="zh-CN" altLang="en-US" kern="0">
              <a:solidFill>
                <a:prstClr val="black"/>
              </a:solidFill>
              <a:ea typeface="方正兰亭黑简体"/>
            </a:endParaRPr>
          </a:p>
        </p:txBody>
      </p:sp>
      <p:sp>
        <p:nvSpPr>
          <p:cNvPr id="29" name="Rectangle 16"/>
          <p:cNvSpPr>
            <a:spLocks noChangeArrowheads="1"/>
          </p:cNvSpPr>
          <p:nvPr/>
        </p:nvSpPr>
        <p:spPr bwMode="auto">
          <a:xfrm>
            <a:off x="6973888" y="4868863"/>
            <a:ext cx="876300" cy="523875"/>
          </a:xfrm>
          <a:prstGeom prst="rect">
            <a:avLst/>
          </a:prstGeom>
          <a:noFill/>
          <a:ln w="9525" algn="ctr">
            <a:noFill/>
            <a:miter lim="800000"/>
            <a:headEnd/>
            <a:tailEnd/>
          </a:ln>
        </p:spPr>
        <p:txBody>
          <a:bodyPr wrap="none">
            <a:spAutoFit/>
          </a:bodyPr>
          <a:lstStyle/>
          <a:p>
            <a:pPr algn="ctr"/>
            <a:r>
              <a:rPr lang="en-US" altLang="zh-CN" sz="2800" b="1">
                <a:solidFill>
                  <a:srgbClr val="FFC000"/>
                </a:solidFill>
                <a:ea typeface="黑体" pitchFamily="49" charset="-122"/>
              </a:rPr>
              <a:t>SAT</a:t>
            </a:r>
          </a:p>
        </p:txBody>
      </p:sp>
      <p:sp>
        <p:nvSpPr>
          <p:cNvPr id="28682" name="TextBox 14"/>
          <p:cNvSpPr txBox="1">
            <a:spLocks noChangeArrowheads="1"/>
          </p:cNvSpPr>
          <p:nvPr/>
        </p:nvSpPr>
        <p:spPr bwMode="auto">
          <a:xfrm>
            <a:off x="6516688" y="3954463"/>
            <a:ext cx="1676400" cy="908050"/>
          </a:xfrm>
          <a:prstGeom prst="rect">
            <a:avLst/>
          </a:prstGeom>
          <a:noFill/>
          <a:ln w="9525">
            <a:noFill/>
            <a:miter lim="800000"/>
            <a:headEnd/>
            <a:tailEnd/>
          </a:ln>
        </p:spPr>
        <p:txBody>
          <a:bodyPr>
            <a:spAutoFit/>
          </a:bodyPr>
          <a:lstStyle/>
          <a:p>
            <a:pPr algn="ctr">
              <a:spcBef>
                <a:spcPct val="50000"/>
              </a:spcBef>
            </a:pPr>
            <a:r>
              <a:rPr lang="en-US" altLang="zh-CN" sz="1400" b="1">
                <a:solidFill>
                  <a:srgbClr val="D9E2FF"/>
                </a:solidFill>
                <a:ea typeface="黑体" pitchFamily="49" charset="-122"/>
                <a:cs typeface="Arial" pitchFamily="34" charset="0"/>
              </a:rPr>
              <a:t>RNA</a:t>
            </a:r>
            <a:r>
              <a:rPr lang="zh-CN" altLang="en-US" sz="1400" b="1">
                <a:solidFill>
                  <a:srgbClr val="D9E2FF"/>
                </a:solidFill>
                <a:ea typeface="黑体" pitchFamily="49" charset="-122"/>
                <a:cs typeface="Arial" pitchFamily="34" charset="0"/>
              </a:rPr>
              <a:t>恒温扩增技术</a:t>
            </a:r>
            <a:endParaRPr lang="en-US" altLang="zh-CN" sz="1400" b="1">
              <a:solidFill>
                <a:srgbClr val="D9E2FF"/>
              </a:solidFill>
              <a:ea typeface="黑体" pitchFamily="49" charset="-122"/>
              <a:cs typeface="Arial" pitchFamily="34" charset="0"/>
            </a:endParaRPr>
          </a:p>
          <a:p>
            <a:pPr algn="ctr">
              <a:spcBef>
                <a:spcPct val="50000"/>
              </a:spcBef>
            </a:pPr>
            <a:r>
              <a:rPr lang="en-US" altLang="zh-CN" sz="1400" b="1">
                <a:solidFill>
                  <a:srgbClr val="D9E2FF"/>
                </a:solidFill>
                <a:ea typeface="黑体" pitchFamily="49" charset="-122"/>
                <a:cs typeface="Arial" pitchFamily="34" charset="0"/>
              </a:rPr>
              <a:t>TMA</a:t>
            </a:r>
          </a:p>
          <a:p>
            <a:pPr algn="ctr"/>
            <a:endParaRPr lang="zh-CN" altLang="en-US">
              <a:solidFill>
                <a:srgbClr val="000000"/>
              </a:solidFill>
              <a:ea typeface="黑体" pitchFamily="49" charset="-122"/>
              <a:cs typeface="Arial" pitchFamily="34" charset="0"/>
            </a:endParaRPr>
          </a:p>
        </p:txBody>
      </p:sp>
      <p:sp>
        <p:nvSpPr>
          <p:cNvPr id="31" name="椭圆 30"/>
          <p:cNvSpPr/>
          <p:nvPr/>
        </p:nvSpPr>
        <p:spPr bwMode="auto">
          <a:xfrm>
            <a:off x="6821488" y="4767263"/>
            <a:ext cx="1143000" cy="685800"/>
          </a:xfrm>
          <a:prstGeom prst="ellipse">
            <a:avLst/>
          </a:prstGeom>
          <a:noFill/>
          <a:ln w="38100" cap="flat" cmpd="sng" algn="ctr">
            <a:solidFill>
              <a:srgbClr val="FFC000"/>
            </a:solidFill>
            <a:prstDash val="solid"/>
            <a:headEnd type="none" w="med" len="med"/>
            <a:tailEnd type="none" w="med" len="med"/>
          </a:ln>
          <a:effectLst/>
        </p:spPr>
        <p:txBody>
          <a:bodyPr wrap="none" anchor="ctr"/>
          <a:lstStyle/>
          <a:p>
            <a:pPr algn="ctr">
              <a:defRPr/>
            </a:pPr>
            <a:endParaRPr lang="zh-CN" altLang="en-US" kern="0">
              <a:solidFill>
                <a:prstClr val="black"/>
              </a:solidFill>
              <a:latin typeface="Arial"/>
            </a:endParaRPr>
          </a:p>
        </p:txBody>
      </p:sp>
      <p:sp>
        <p:nvSpPr>
          <p:cNvPr id="32" name="矩形 31"/>
          <p:cNvSpPr/>
          <p:nvPr/>
        </p:nvSpPr>
        <p:spPr>
          <a:xfrm>
            <a:off x="6232626" y="1169683"/>
            <a:ext cx="2244524" cy="584775"/>
          </a:xfrm>
          <a:prstGeom prst="rect">
            <a:avLst/>
          </a:prstGeom>
          <a:noFill/>
        </p:spPr>
        <p:txBody>
          <a:bodyPr wrap="none">
            <a:spAutoFit/>
          </a:bodyPr>
          <a:lstStyle/>
          <a:p>
            <a:pPr algn="ctr">
              <a:defRPr/>
            </a:pPr>
            <a:r>
              <a:rPr lang="zh-CN" altLang="en-US" sz="3200" b="1" dirty="0">
                <a:ln w="10541" cmpd="sng">
                  <a:solidFill>
                    <a:srgbClr val="FF3300"/>
                  </a:solidFill>
                  <a:prstDash val="solid"/>
                </a:ln>
                <a:gradFill flip="none" rotWithShape="1">
                  <a:gsLst>
                    <a:gs pos="0">
                      <a:srgbClr val="FF3300">
                        <a:shade val="30000"/>
                        <a:satMod val="115000"/>
                      </a:srgbClr>
                    </a:gs>
                    <a:gs pos="50000">
                      <a:srgbClr val="FF3300">
                        <a:shade val="67500"/>
                        <a:satMod val="115000"/>
                      </a:srgbClr>
                    </a:gs>
                    <a:gs pos="100000">
                      <a:srgbClr val="FF3300">
                        <a:shade val="100000"/>
                        <a:satMod val="115000"/>
                      </a:srgbClr>
                    </a:gs>
                  </a:gsLst>
                  <a:lin ang="16200000" scaled="1"/>
                  <a:tileRect/>
                </a:gradFill>
                <a:latin typeface="Times New Roman" pitchFamily="18" charset="0"/>
                <a:ea typeface="黑体" pitchFamily="2" charset="-122"/>
                <a:cs typeface="Times New Roman" pitchFamily="18" charset="0"/>
              </a:rPr>
              <a:t>活的病原体</a:t>
            </a:r>
            <a:endParaRPr lang="zh-CN" altLang="en-US" sz="3200" b="1" dirty="0">
              <a:ln w="10541" cmpd="sng">
                <a:solidFill>
                  <a:srgbClr val="FF3300"/>
                </a:solidFill>
                <a:prstDash val="solid"/>
              </a:ln>
              <a:gradFill flip="none" rotWithShape="1">
                <a:gsLst>
                  <a:gs pos="0">
                    <a:srgbClr val="FF3300">
                      <a:shade val="30000"/>
                      <a:satMod val="115000"/>
                    </a:srgbClr>
                  </a:gs>
                  <a:gs pos="50000">
                    <a:srgbClr val="FF3300">
                      <a:shade val="67500"/>
                      <a:satMod val="115000"/>
                    </a:srgbClr>
                  </a:gs>
                  <a:gs pos="100000">
                    <a:srgbClr val="FF3300">
                      <a:shade val="100000"/>
                      <a:satMod val="115000"/>
                    </a:srgbClr>
                  </a:gs>
                </a:gsLst>
                <a:lin ang="16200000" scaled="1"/>
                <a:tileRect/>
              </a:gradFill>
              <a:ea typeface="方正兰亭黑简体"/>
            </a:endParaRPr>
          </a:p>
        </p:txBody>
      </p:sp>
      <p:sp>
        <p:nvSpPr>
          <p:cNvPr id="33" name="左箭头 32"/>
          <p:cNvSpPr/>
          <p:nvPr/>
        </p:nvSpPr>
        <p:spPr bwMode="auto">
          <a:xfrm rot="16200000">
            <a:off x="7050088" y="1911350"/>
            <a:ext cx="609600" cy="292100"/>
          </a:xfrm>
          <a:prstGeom prst="leftArrow">
            <a:avLst/>
          </a:prstGeom>
          <a:gradFill rotWithShape="1">
            <a:gsLst>
              <a:gs pos="0">
                <a:srgbClr val="0F6FC6">
                  <a:alpha val="80000"/>
                </a:srgbClr>
              </a:gs>
              <a:gs pos="50000">
                <a:srgbClr val="0F6FC6">
                  <a:gamma/>
                  <a:shade val="89020"/>
                  <a:invGamma/>
                </a:srgbClr>
              </a:gs>
              <a:gs pos="100000">
                <a:srgbClr val="0F6FC6">
                  <a:alpha val="80000"/>
                </a:srgbClr>
              </a:gs>
            </a:gsLst>
            <a:lin ang="0" scaled="1"/>
          </a:gradFill>
          <a:ln w="9525" cap="flat" cmpd="sng" algn="ctr">
            <a:noFill/>
            <a:prstDash val="solid"/>
            <a:round/>
            <a:headEnd type="none" w="med" len="med"/>
            <a:tailEnd type="none" w="med" len="me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kern="0" smtClean="0">
              <a:solidFill>
                <a:prstClr val="black"/>
              </a:solidFill>
            </a:endParaRPr>
          </a:p>
        </p:txBody>
      </p:sp>
      <p:sp>
        <p:nvSpPr>
          <p:cNvPr id="34" name="矩形 33"/>
          <p:cNvSpPr/>
          <p:nvPr/>
        </p:nvSpPr>
        <p:spPr>
          <a:xfrm>
            <a:off x="760006" y="2463225"/>
            <a:ext cx="2244524" cy="584775"/>
          </a:xfrm>
          <a:prstGeom prst="rect">
            <a:avLst/>
          </a:prstGeom>
          <a:noFill/>
        </p:spPr>
        <p:txBody>
          <a:bodyPr wrap="none">
            <a:spAutoFit/>
          </a:bodyPr>
          <a:lstStyle/>
          <a:p>
            <a:pPr algn="ctr">
              <a:defRPr/>
            </a:pPr>
            <a:r>
              <a:rPr lang="zh-CN" altLang="en-US" sz="3200" b="1" dirty="0">
                <a:ln w="10541" cmpd="sng">
                  <a:solidFill>
                    <a:srgbClr val="FF3300"/>
                  </a:solidFill>
                  <a:prstDash val="solid"/>
                </a:ln>
                <a:gradFill flip="none" rotWithShape="1">
                  <a:gsLst>
                    <a:gs pos="0">
                      <a:srgbClr val="FF3300">
                        <a:shade val="30000"/>
                        <a:satMod val="115000"/>
                      </a:srgbClr>
                    </a:gs>
                    <a:gs pos="50000">
                      <a:srgbClr val="FF3300">
                        <a:shade val="67500"/>
                        <a:satMod val="115000"/>
                      </a:srgbClr>
                    </a:gs>
                    <a:gs pos="100000">
                      <a:srgbClr val="FF3300">
                        <a:shade val="100000"/>
                        <a:satMod val="115000"/>
                      </a:srgbClr>
                    </a:gs>
                  </a:gsLst>
                  <a:lin ang="16200000" scaled="1"/>
                  <a:tileRect/>
                </a:gradFill>
                <a:latin typeface="Times New Roman" pitchFamily="18" charset="0"/>
                <a:ea typeface="黑体" pitchFamily="2" charset="-122"/>
                <a:cs typeface="Times New Roman" pitchFamily="18" charset="0"/>
              </a:rPr>
              <a:t>活的病原体</a:t>
            </a:r>
            <a:endParaRPr lang="zh-CN" altLang="en-US" sz="3200" b="1" dirty="0">
              <a:ln w="10541" cmpd="sng">
                <a:solidFill>
                  <a:srgbClr val="FF3300"/>
                </a:solidFill>
                <a:prstDash val="solid"/>
              </a:ln>
              <a:gradFill flip="none" rotWithShape="1">
                <a:gsLst>
                  <a:gs pos="0">
                    <a:srgbClr val="FF3300">
                      <a:shade val="30000"/>
                      <a:satMod val="115000"/>
                    </a:srgbClr>
                  </a:gs>
                  <a:gs pos="50000">
                    <a:srgbClr val="FF3300">
                      <a:shade val="67500"/>
                      <a:satMod val="115000"/>
                    </a:srgbClr>
                  </a:gs>
                  <a:gs pos="100000">
                    <a:srgbClr val="FF3300">
                      <a:shade val="100000"/>
                      <a:satMod val="115000"/>
                    </a:srgbClr>
                  </a:gs>
                </a:gsLst>
                <a:lin ang="16200000" scaled="1"/>
                <a:tileRect/>
              </a:gradFill>
              <a:ea typeface="方正兰亭黑简体"/>
            </a:endParaRPr>
          </a:p>
        </p:txBody>
      </p:sp>
      <p:sp>
        <p:nvSpPr>
          <p:cNvPr id="35" name="左箭头 34"/>
          <p:cNvSpPr/>
          <p:nvPr/>
        </p:nvSpPr>
        <p:spPr bwMode="auto">
          <a:xfrm rot="16200000">
            <a:off x="1571625" y="3282950"/>
            <a:ext cx="609600" cy="292100"/>
          </a:xfrm>
          <a:prstGeom prst="leftArrow">
            <a:avLst/>
          </a:prstGeom>
          <a:gradFill rotWithShape="1">
            <a:gsLst>
              <a:gs pos="0">
                <a:srgbClr val="0F6FC6">
                  <a:alpha val="80000"/>
                </a:srgbClr>
              </a:gs>
              <a:gs pos="50000">
                <a:srgbClr val="0F6FC6">
                  <a:gamma/>
                  <a:shade val="89020"/>
                  <a:invGamma/>
                </a:srgbClr>
              </a:gs>
              <a:gs pos="100000">
                <a:srgbClr val="0F6FC6">
                  <a:alpha val="80000"/>
                </a:srgbClr>
              </a:gs>
            </a:gsLst>
            <a:lin ang="0" scaled="1"/>
          </a:gradFill>
          <a:ln w="9525" cap="flat" cmpd="sng" algn="ctr">
            <a:noFill/>
            <a:prstDash val="solid"/>
            <a:round/>
            <a:headEnd type="none" w="med" len="med"/>
            <a:tailEnd type="none" w="med" len="med"/>
          </a:ln>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defRPr/>
            </a:pPr>
            <a:endParaRPr lang="zh-CN" altLang="en-US" kern="0" smtClean="0">
              <a:solidFill>
                <a:prstClr val="black"/>
              </a:solidFill>
            </a:endParaRPr>
          </a:p>
        </p:txBody>
      </p:sp>
      <p:sp>
        <p:nvSpPr>
          <p:cNvPr id="36" name="矩形 35"/>
          <p:cNvSpPr/>
          <p:nvPr/>
        </p:nvSpPr>
        <p:spPr>
          <a:xfrm>
            <a:off x="969963" y="3810000"/>
            <a:ext cx="1812925" cy="708025"/>
          </a:xfrm>
          <a:prstGeom prst="rect">
            <a:avLst/>
          </a:prstGeom>
        </p:spPr>
        <p:txBody>
          <a:bodyPr>
            <a:spAutoFit/>
          </a:bodyPr>
          <a:lstStyle/>
          <a:p>
            <a:pPr algn="ctr" eaLnBrk="0" hangingPunct="0">
              <a:defRPr/>
            </a:pPr>
            <a:r>
              <a:rPr lang="zh-CN" altLang="en-US" sz="2000" kern="0" dirty="0">
                <a:solidFill>
                  <a:prstClr val="black"/>
                </a:solidFill>
                <a:latin typeface="Times New Roman" pitchFamily="18" charset="0"/>
                <a:ea typeface="黑体" pitchFamily="2" charset="-122"/>
                <a:cs typeface="Times New Roman" pitchFamily="18" charset="0"/>
              </a:rPr>
              <a:t>整个病原体</a:t>
            </a:r>
            <a:endParaRPr lang="en-US" altLang="zh-CN" sz="2000" kern="0" dirty="0">
              <a:solidFill>
                <a:prstClr val="black"/>
              </a:solidFill>
              <a:latin typeface="Times New Roman" pitchFamily="18" charset="0"/>
              <a:ea typeface="黑体" pitchFamily="2" charset="-122"/>
              <a:cs typeface="Times New Roman" pitchFamily="18" charset="0"/>
            </a:endParaRPr>
          </a:p>
          <a:p>
            <a:pPr algn="ctr" eaLnBrk="0" hangingPunct="0">
              <a:defRPr/>
            </a:pPr>
            <a:r>
              <a:rPr lang="zh-CN" altLang="en-US" sz="2000" kern="0" dirty="0">
                <a:solidFill>
                  <a:srgbClr val="FF0000"/>
                </a:solidFill>
                <a:latin typeface="Times New Roman" pitchFamily="18" charset="0"/>
                <a:ea typeface="黑体" pitchFamily="2" charset="-122"/>
                <a:cs typeface="Times New Roman" pitchFamily="18" charset="0"/>
              </a:rPr>
              <a:t>菌落</a:t>
            </a:r>
            <a:r>
              <a:rPr lang="zh-CN" altLang="en-US" sz="2000" kern="0" dirty="0">
                <a:solidFill>
                  <a:prstClr val="black"/>
                </a:solidFill>
                <a:latin typeface="Times New Roman" pitchFamily="18" charset="0"/>
                <a:ea typeface="黑体" pitchFamily="2" charset="-122"/>
                <a:cs typeface="Times New Roman" pitchFamily="18" charset="0"/>
              </a:rPr>
              <a:t> </a:t>
            </a:r>
            <a:endParaRPr lang="en-US" altLang="zh-CN" sz="2000" kern="0" dirty="0">
              <a:solidFill>
                <a:prstClr val="black"/>
              </a:solidFill>
              <a:latin typeface="Times New Roman" pitchFamily="18" charset="0"/>
              <a:ea typeface="黑体" pitchFamily="2" charset="-122"/>
              <a:cs typeface="Times New Roman" pitchFamily="18" charset="0"/>
            </a:endParaRPr>
          </a:p>
        </p:txBody>
      </p:sp>
      <p:sp>
        <p:nvSpPr>
          <p:cNvPr id="28693" name="矩形 4"/>
          <p:cNvSpPr>
            <a:spLocks noChangeArrowheads="1"/>
          </p:cNvSpPr>
          <p:nvPr/>
        </p:nvSpPr>
        <p:spPr bwMode="auto">
          <a:xfrm>
            <a:off x="2373313" y="3414713"/>
            <a:ext cx="2286000" cy="708025"/>
          </a:xfrm>
          <a:prstGeom prst="rect">
            <a:avLst/>
          </a:prstGeom>
          <a:noFill/>
          <a:ln w="9525">
            <a:noFill/>
            <a:miter lim="800000"/>
            <a:headEnd/>
            <a:tailEnd/>
          </a:ln>
        </p:spPr>
        <p:txBody>
          <a:bodyPr>
            <a:spAutoFit/>
          </a:bodyPr>
          <a:lstStyle/>
          <a:p>
            <a:pPr algn="ctr"/>
            <a:r>
              <a:rPr lang="zh-CN" altLang="en-US" sz="2000" dirty="0">
                <a:solidFill>
                  <a:srgbClr val="000000"/>
                </a:solidFill>
                <a:latin typeface="Times New Roman" pitchFamily="18" charset="0"/>
                <a:ea typeface="黑体" pitchFamily="49" charset="-122"/>
                <a:cs typeface="Times New Roman" pitchFamily="18" charset="0"/>
              </a:rPr>
              <a:t>病原体组分</a:t>
            </a:r>
            <a:endParaRPr lang="en-US" altLang="zh-CN" sz="2000" dirty="0">
              <a:solidFill>
                <a:srgbClr val="000000"/>
              </a:solidFill>
              <a:latin typeface="Times New Roman" pitchFamily="18" charset="0"/>
              <a:ea typeface="黑体" pitchFamily="49" charset="-122"/>
              <a:cs typeface="Times New Roman" pitchFamily="18" charset="0"/>
            </a:endParaRPr>
          </a:p>
          <a:p>
            <a:pPr algn="ctr"/>
            <a:r>
              <a:rPr lang="zh-CN" altLang="en-US" sz="2000" dirty="0">
                <a:solidFill>
                  <a:srgbClr val="FF0000"/>
                </a:solidFill>
                <a:latin typeface="Times New Roman" pitchFamily="18" charset="0"/>
                <a:ea typeface="黑体" pitchFamily="49" charset="-122"/>
                <a:cs typeface="Times New Roman" pitchFamily="18" charset="0"/>
              </a:rPr>
              <a:t>蛋白质</a:t>
            </a:r>
            <a:endParaRPr lang="zh-CN" altLang="en-US" dirty="0">
              <a:solidFill>
                <a:srgbClr val="000000"/>
              </a:solidFill>
              <a:ea typeface="黑体" pitchFamily="49" charset="-122"/>
              <a:cs typeface="Times New Roman" pitchFamily="18" charset="0"/>
            </a:endParaRPr>
          </a:p>
        </p:txBody>
      </p:sp>
      <p:sp>
        <p:nvSpPr>
          <p:cNvPr id="28694" name="矩形 9"/>
          <p:cNvSpPr>
            <a:spLocks noChangeArrowheads="1"/>
          </p:cNvSpPr>
          <p:nvPr/>
        </p:nvSpPr>
        <p:spPr bwMode="auto">
          <a:xfrm>
            <a:off x="4524375" y="3038475"/>
            <a:ext cx="1466850" cy="708025"/>
          </a:xfrm>
          <a:prstGeom prst="rect">
            <a:avLst/>
          </a:prstGeom>
          <a:noFill/>
          <a:ln w="9525">
            <a:noFill/>
            <a:miter lim="800000"/>
            <a:headEnd/>
            <a:tailEnd/>
          </a:ln>
        </p:spPr>
        <p:txBody>
          <a:bodyPr wrap="none">
            <a:spAutoFit/>
          </a:bodyPr>
          <a:lstStyle/>
          <a:p>
            <a:pPr algn="ctr"/>
            <a:r>
              <a:rPr lang="zh-CN" altLang="en-US" sz="2000">
                <a:solidFill>
                  <a:srgbClr val="000000"/>
                </a:solidFill>
                <a:latin typeface="Times New Roman" pitchFamily="18" charset="0"/>
                <a:ea typeface="黑体" pitchFamily="49" charset="-122"/>
                <a:cs typeface="Times New Roman" pitchFamily="18" charset="0"/>
              </a:rPr>
              <a:t>病原体组分</a:t>
            </a:r>
            <a:endParaRPr lang="en-US" altLang="zh-CN" sz="2000">
              <a:solidFill>
                <a:srgbClr val="000000"/>
              </a:solidFill>
              <a:latin typeface="Times New Roman" pitchFamily="18" charset="0"/>
              <a:ea typeface="黑体" pitchFamily="49" charset="-122"/>
              <a:cs typeface="Times New Roman" pitchFamily="18" charset="0"/>
            </a:endParaRPr>
          </a:p>
          <a:p>
            <a:pPr algn="ctr"/>
            <a:r>
              <a:rPr lang="en-US" altLang="zh-CN" sz="2000" b="1">
                <a:solidFill>
                  <a:srgbClr val="FF3300"/>
                </a:solidFill>
                <a:latin typeface="Times New Roman" pitchFamily="18" charset="0"/>
                <a:ea typeface="黑体" pitchFamily="49" charset="-122"/>
                <a:cs typeface="Times New Roman" pitchFamily="18" charset="0"/>
              </a:rPr>
              <a:t>DNA</a:t>
            </a:r>
            <a:endParaRPr lang="zh-CN" altLang="en-US">
              <a:solidFill>
                <a:srgbClr val="000000"/>
              </a:solidFill>
              <a:ea typeface="黑体" pitchFamily="49" charset="-122"/>
              <a:cs typeface="Times New Roman" pitchFamily="18" charset="0"/>
            </a:endParaRPr>
          </a:p>
        </p:txBody>
      </p:sp>
      <p:sp>
        <p:nvSpPr>
          <p:cNvPr id="28695" name="矩形 10"/>
          <p:cNvSpPr>
            <a:spLocks noChangeArrowheads="1"/>
          </p:cNvSpPr>
          <p:nvPr/>
        </p:nvSpPr>
        <p:spPr bwMode="auto">
          <a:xfrm>
            <a:off x="6211888" y="2401888"/>
            <a:ext cx="2286000" cy="1016000"/>
          </a:xfrm>
          <a:prstGeom prst="rect">
            <a:avLst/>
          </a:prstGeom>
          <a:noFill/>
          <a:ln w="9525">
            <a:noFill/>
            <a:miter lim="800000"/>
            <a:headEnd/>
            <a:tailEnd/>
          </a:ln>
        </p:spPr>
        <p:txBody>
          <a:bodyPr>
            <a:spAutoFit/>
          </a:bodyPr>
          <a:lstStyle/>
          <a:p>
            <a:pPr algn="ctr"/>
            <a:r>
              <a:rPr lang="zh-CN" altLang="en-US" sz="2000">
                <a:solidFill>
                  <a:srgbClr val="000000"/>
                </a:solidFill>
                <a:latin typeface="Times New Roman" pitchFamily="18" charset="0"/>
                <a:ea typeface="黑体" pitchFamily="49" charset="-122"/>
                <a:cs typeface="Times New Roman" pitchFamily="18" charset="0"/>
              </a:rPr>
              <a:t>能反映病原体状态的组分</a:t>
            </a:r>
            <a:endParaRPr lang="en-US" altLang="zh-CN" sz="2000">
              <a:solidFill>
                <a:srgbClr val="000000"/>
              </a:solidFill>
              <a:latin typeface="Times New Roman" pitchFamily="18" charset="0"/>
              <a:ea typeface="黑体" pitchFamily="49" charset="-122"/>
              <a:cs typeface="Times New Roman" pitchFamily="18" charset="0"/>
            </a:endParaRPr>
          </a:p>
          <a:p>
            <a:pPr algn="ctr"/>
            <a:r>
              <a:rPr lang="en-US" altLang="zh-CN" sz="2000" b="1">
                <a:solidFill>
                  <a:srgbClr val="FF3300"/>
                </a:solidFill>
                <a:latin typeface="Times New Roman" pitchFamily="18" charset="0"/>
                <a:ea typeface="黑体" pitchFamily="49" charset="-122"/>
                <a:cs typeface="Times New Roman" pitchFamily="18" charset="0"/>
              </a:rPr>
              <a:t>RNA</a:t>
            </a:r>
            <a:endParaRPr lang="zh-CN" altLang="en-US">
              <a:solidFill>
                <a:srgbClr val="000000"/>
              </a:solidFill>
              <a:ea typeface="黑体" pitchFamily="49" charset="-122"/>
              <a:cs typeface="Times New Roman" pitchFamily="18" charset="0"/>
            </a:endParaRPr>
          </a:p>
        </p:txBody>
      </p:sp>
    </p:spTree>
    <p:extLst>
      <p:ext uri="{BB962C8B-B14F-4D97-AF65-F5344CB8AC3E}">
        <p14:creationId xmlns:p14="http://schemas.microsoft.com/office/powerpoint/2010/main" val="23087950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grpId="0" nodeType="clickEffect">
                                  <p:stCondLst>
                                    <p:cond delay="0"/>
                                  </p:stCondLst>
                                  <p:childTnLst>
                                    <p:animScale>
                                      <p:cBhvr>
                                        <p:cTn id="6" dur="500" fill="hold"/>
                                        <p:tgtEl>
                                          <p:spTgt spid="29"/>
                                        </p:tgtEl>
                                      </p:cBhvr>
                                      <p:by x="150000" y="150000"/>
                                    </p:animScale>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4"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par>
                                <p:cTn id="20" presetID="22" presetClass="entr" presetSubtype="4"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971196982"/>
              </p:ext>
            </p:extLst>
          </p:nvPr>
        </p:nvGraphicFramePr>
        <p:xfrm>
          <a:off x="250825" y="1125538"/>
          <a:ext cx="8642352" cy="4921251"/>
        </p:xfrm>
        <a:graphic>
          <a:graphicData uri="http://schemas.openxmlformats.org/drawingml/2006/table">
            <a:tbl>
              <a:tblPr/>
              <a:tblGrid>
                <a:gridCol w="732189">
                  <a:extLst>
                    <a:ext uri="{9D8B030D-6E8A-4147-A177-3AD203B41FA5}"/>
                  </a:extLst>
                </a:gridCol>
                <a:gridCol w="1391632">
                  <a:extLst>
                    <a:ext uri="{9D8B030D-6E8A-4147-A177-3AD203B41FA5}"/>
                  </a:extLst>
                </a:gridCol>
                <a:gridCol w="806514">
                  <a:extLst>
                    <a:ext uri="{9D8B030D-6E8A-4147-A177-3AD203B41FA5}"/>
                  </a:extLst>
                </a:gridCol>
                <a:gridCol w="732188">
                  <a:extLst>
                    <a:ext uri="{9D8B030D-6E8A-4147-A177-3AD203B41FA5}"/>
                  </a:extLst>
                </a:gridCol>
                <a:gridCol w="879259">
                  <a:extLst>
                    <a:ext uri="{9D8B030D-6E8A-4147-A177-3AD203B41FA5}"/>
                  </a:extLst>
                </a:gridCol>
                <a:gridCol w="1391632">
                  <a:extLst>
                    <a:ext uri="{9D8B030D-6E8A-4147-A177-3AD203B41FA5}"/>
                  </a:extLst>
                </a:gridCol>
                <a:gridCol w="879259">
                  <a:extLst>
                    <a:ext uri="{9D8B030D-6E8A-4147-A177-3AD203B41FA5}"/>
                  </a:extLst>
                </a:gridCol>
                <a:gridCol w="1829679">
                  <a:extLst>
                    <a:ext uri="{9D8B030D-6E8A-4147-A177-3AD203B41FA5}"/>
                  </a:extLst>
                </a:gridCol>
              </a:tblGrid>
              <a:tr h="697123">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方法</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样本</a:t>
                      </a:r>
                      <a:endParaRPr kumimoji="1" lang="en-US" altLang="zh-CN" sz="1600" b="1" i="0" u="none" strike="noStrike" cap="none" normalizeH="0" baseline="0" dirty="0">
                        <a:ln>
                          <a:noFill/>
                        </a:ln>
                        <a:solidFill>
                          <a:schemeClr val="bg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类型</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报告</a:t>
                      </a:r>
                      <a:endParaRPr kumimoji="1" lang="en-US" altLang="zh-CN" sz="1600" b="1" i="0" u="none" strike="noStrike" cap="none" normalizeH="0" baseline="0" dirty="0">
                        <a:ln>
                          <a:noFill/>
                        </a:ln>
                        <a:solidFill>
                          <a:schemeClr val="bg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时间</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用途</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区分</a:t>
                      </a:r>
                      <a:endParaRPr kumimoji="1" lang="en-US" altLang="zh-CN" sz="1600" b="1" i="0" u="none" strike="noStrike" cap="none" normalizeH="0" baseline="0" dirty="0">
                        <a:ln>
                          <a:noFill/>
                        </a:ln>
                        <a:solidFill>
                          <a:schemeClr val="bg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600" b="1" i="0" u="none" strike="noStrike" cap="none" normalizeH="0" baseline="0" dirty="0">
                          <a:ln>
                            <a:noFill/>
                          </a:ln>
                          <a:solidFill>
                            <a:schemeClr val="bg1"/>
                          </a:solidFill>
                          <a:effectLst/>
                          <a:latin typeface="+mn-ea"/>
                          <a:ea typeface="+mn-ea"/>
                        </a:rPr>
                        <a:t>MTB/NTM</a:t>
                      </a:r>
                      <a:endParaRPr kumimoji="1" lang="zh-CN" altLang="zh-CN" sz="1600" b="1" i="0" u="none" strike="noStrike" cap="none" normalizeH="0" baseline="0" dirty="0">
                        <a:ln>
                          <a:noFill/>
                        </a:ln>
                        <a:solidFill>
                          <a:schemeClr val="bg1"/>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活菌检测</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bg1"/>
                          </a:solidFill>
                          <a:effectLst/>
                          <a:latin typeface="+mn-ea"/>
                          <a:ea typeface="+mn-ea"/>
                        </a:rPr>
                        <a:t>备注</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tx2">
                        <a:lumMod val="60000"/>
                        <a:lumOff val="40000"/>
                      </a:schemeClr>
                    </a:solidFill>
                  </a:tcPr>
                </a:tc>
                <a:extLst>
                  <a:ext uri="{0D108BD9-81ED-4DB2-BD59-A6C34878D82A}"/>
                </a:extLst>
              </a:tr>
              <a:tr h="627718">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mn-ea"/>
                          <a:ea typeface="+mn-ea"/>
                        </a:rPr>
                        <a:t>细菌法</a:t>
                      </a:r>
                      <a:endParaRPr kumimoji="1" lang="zh-CN" altLang="en-US" sz="1800" b="1" i="0" u="none" strike="noStrike" cap="none" normalizeH="0" baseline="0" dirty="0">
                        <a:ln>
                          <a:noFill/>
                        </a:ln>
                        <a:solidFill>
                          <a:schemeClr val="tx1"/>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涂片</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痰液</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600" b="1" i="0" u="none" strike="noStrike" cap="none" normalizeH="0" baseline="0" dirty="0">
                          <a:ln>
                            <a:noFill/>
                          </a:ln>
                          <a:solidFill>
                            <a:schemeClr val="tx1"/>
                          </a:solidFill>
                          <a:effectLst/>
                          <a:latin typeface="+mn-ea"/>
                          <a:ea typeface="+mn-ea"/>
                        </a:rPr>
                        <a:t>2.5 h</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肺结核</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否</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否</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rgbClr val="0070C0"/>
                          </a:solidFill>
                          <a:effectLst/>
                          <a:latin typeface="+mn-ea"/>
                          <a:ea typeface="+mn-ea"/>
                        </a:rPr>
                        <a:t>灵敏度低</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extLst>
              </a:tr>
              <a:tr h="609210">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培养</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痰液</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600" b="1" i="0" u="none" strike="noStrike" cap="none" normalizeH="0" baseline="0">
                          <a:ln>
                            <a:noFill/>
                          </a:ln>
                          <a:solidFill>
                            <a:schemeClr val="tx1"/>
                          </a:solidFill>
                          <a:effectLst/>
                          <a:latin typeface="+mn-ea"/>
                          <a:ea typeface="+mn-ea"/>
                        </a:rPr>
                        <a:t>2-8</a:t>
                      </a:r>
                      <a:r>
                        <a:rPr kumimoji="1" lang="zh-CN" altLang="en-US" sz="1600" b="1" i="0" u="none" strike="noStrike" cap="none" normalizeH="0" baseline="0">
                          <a:ln>
                            <a:noFill/>
                          </a:ln>
                          <a:solidFill>
                            <a:schemeClr val="tx1"/>
                          </a:solidFill>
                          <a:effectLst/>
                          <a:latin typeface="+mn-ea"/>
                          <a:ea typeface="+mn-ea"/>
                        </a:rPr>
                        <a:t>周</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肺结核</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否</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是</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rgbClr val="0070C0"/>
                          </a:solidFill>
                          <a:effectLst/>
                          <a:latin typeface="+mn-ea"/>
                          <a:ea typeface="+mn-ea"/>
                        </a:rPr>
                        <a:t>灵敏度低、耗时长</a:t>
                      </a:r>
                    </a:p>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rgbClr val="0070C0"/>
                          </a:solidFill>
                          <a:effectLst/>
                          <a:latin typeface="+mn-ea"/>
                          <a:ea typeface="+mn-ea"/>
                        </a:rPr>
                        <a:t>可做药敏</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extLst>
              </a:tr>
              <a:tr h="103641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chemeClr val="tx1"/>
                          </a:solidFill>
                          <a:effectLst/>
                          <a:latin typeface="+mn-ea"/>
                          <a:ea typeface="+mn-ea"/>
                        </a:rPr>
                        <a:t>免疫法</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mn-ea"/>
                          <a:ea typeface="+mn-ea"/>
                        </a:rPr>
                        <a:t>细胞因子</a:t>
                      </a:r>
                      <a:endParaRPr kumimoji="1" lang="en-US" altLang="zh-CN" sz="1600" b="1" i="0" u="none" strike="noStrike" cap="none" normalizeH="0" baseline="0" dirty="0" smtClean="0">
                        <a:ln>
                          <a:noFill/>
                        </a:ln>
                        <a:solidFill>
                          <a:schemeClr val="tx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chemeClr val="tx1"/>
                          </a:solidFill>
                          <a:effectLst/>
                          <a:latin typeface="+mn-ea"/>
                          <a:ea typeface="+mn-ea"/>
                        </a:rPr>
                        <a:t>检测</a:t>
                      </a:r>
                      <a:endParaRPr kumimoji="1" lang="zh-CN" altLang="en-US" sz="1600" b="1" i="0" u="none" strike="noStrike" cap="none" normalizeH="0" baseline="0" dirty="0">
                        <a:ln>
                          <a:noFill/>
                        </a:ln>
                        <a:solidFill>
                          <a:schemeClr val="tx1"/>
                        </a:solidFill>
                        <a:effectLst/>
                        <a:latin typeface="+mn-ea"/>
                        <a:ea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a:t>
                      </a:r>
                      <a:r>
                        <a:rPr kumimoji="1" lang="en-US" altLang="zh-CN" sz="1600" b="1" i="0" u="none" strike="noStrike" cap="none" normalizeH="0" baseline="0" dirty="0">
                          <a:ln>
                            <a:noFill/>
                          </a:ln>
                          <a:solidFill>
                            <a:schemeClr val="tx1"/>
                          </a:solidFill>
                          <a:effectLst/>
                          <a:latin typeface="+mn-ea"/>
                          <a:ea typeface="+mn-ea"/>
                        </a:rPr>
                        <a:t>T-Spot</a:t>
                      </a:r>
                      <a:r>
                        <a:rPr kumimoji="1" lang="zh-CN" altLang="en-US" sz="1600" b="1" i="0" u="none" strike="noStrike" cap="none" normalizeH="0" baseline="0" dirty="0">
                          <a:ln>
                            <a:noFill/>
                          </a:ln>
                          <a:solidFill>
                            <a:schemeClr val="tx1"/>
                          </a:solidFill>
                          <a:effectLst/>
                          <a:latin typeface="+mn-ea"/>
                          <a:ea typeface="+mn-ea"/>
                        </a:rPr>
                        <a:t>）</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血液</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600" b="1" i="0" u="none" strike="noStrike" cap="none" normalizeH="0" baseline="0" dirty="0">
                          <a:ln>
                            <a:noFill/>
                          </a:ln>
                          <a:solidFill>
                            <a:schemeClr val="tx1"/>
                          </a:solidFill>
                          <a:effectLst/>
                          <a:latin typeface="+mn-ea"/>
                          <a:ea typeface="+mn-ea"/>
                        </a:rPr>
                        <a:t>24 h</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结核分枝杆菌感染</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否</a:t>
                      </a:r>
                      <a:r>
                        <a:rPr kumimoji="1" lang="zh-CN" altLang="en-US" sz="1200" b="1" i="0" u="none" strike="noStrike" cap="none" normalizeH="0" baseline="0" dirty="0">
                          <a:ln>
                            <a:noFill/>
                          </a:ln>
                          <a:solidFill>
                            <a:schemeClr val="tx1"/>
                          </a:solidFill>
                          <a:effectLst/>
                          <a:latin typeface="+mn-ea"/>
                          <a:ea typeface="+mn-ea"/>
                        </a:rPr>
                        <a:t>（</a:t>
                      </a:r>
                      <a:r>
                        <a:rPr kumimoji="1" lang="zh-CN" altLang="en-US" sz="1200" b="1" i="0" u="none" strike="noStrike" cap="none" normalizeH="0" baseline="0" dirty="0">
                          <a:ln>
                            <a:noFill/>
                          </a:ln>
                          <a:solidFill>
                            <a:srgbClr val="0070C0"/>
                          </a:solidFill>
                          <a:effectLst/>
                          <a:latin typeface="+mn-ea"/>
                          <a:ea typeface="+mn-ea"/>
                        </a:rPr>
                        <a:t>不区分堪萨斯、苏氏、戈登、海分枝杆菌</a:t>
                      </a:r>
                      <a:r>
                        <a:rPr kumimoji="1" lang="zh-CN" altLang="en-US" sz="1200" b="1" i="0" u="none" strike="noStrike" cap="none" normalizeH="0" baseline="0" dirty="0">
                          <a:ln>
                            <a:noFill/>
                          </a:ln>
                          <a:solidFill>
                            <a:schemeClr val="tx1"/>
                          </a:solidFill>
                          <a:effectLst/>
                          <a:latin typeface="+mn-ea"/>
                          <a:ea typeface="+mn-ea"/>
                        </a:rPr>
                        <a:t>）</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否</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rgbClr val="0070C0"/>
                          </a:solidFill>
                          <a:effectLst/>
                          <a:latin typeface="+mn-ea"/>
                          <a:ea typeface="+mn-ea"/>
                        </a:rPr>
                        <a:t>不能区分既往感染和近期感染</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extLst>
              </a:tr>
              <a:tr h="1036418">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smtClean="0">
                          <a:ln>
                            <a:noFill/>
                          </a:ln>
                          <a:solidFill>
                            <a:schemeClr val="tx1"/>
                          </a:solidFill>
                          <a:effectLst/>
                          <a:latin typeface="+mn-ea"/>
                          <a:ea typeface="+mn-ea"/>
                        </a:rPr>
                        <a:t>分子生物学法</a:t>
                      </a:r>
                      <a:endParaRPr kumimoji="1" lang="zh-CN" altLang="en-US" sz="1800" b="1" i="0" u="none" strike="noStrike" cap="none" normalizeH="0" baseline="0" dirty="0">
                        <a:ln>
                          <a:noFill/>
                        </a:ln>
                        <a:solidFill>
                          <a:schemeClr val="tx1"/>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600" b="1" i="0" u="none" strike="noStrike" cap="none" normalizeH="0" baseline="0">
                          <a:ln>
                            <a:noFill/>
                          </a:ln>
                          <a:solidFill>
                            <a:schemeClr val="tx1"/>
                          </a:solidFill>
                          <a:effectLst/>
                          <a:latin typeface="+mn-ea"/>
                          <a:ea typeface="+mn-ea"/>
                        </a:rPr>
                        <a:t>DNA</a:t>
                      </a: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检测</a:t>
                      </a: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a:t>
                      </a:r>
                      <a:r>
                        <a:rPr kumimoji="1" lang="en-US" altLang="zh-CN" sz="1600" b="1" i="0" u="none" strike="noStrike" cap="none" normalizeH="0" baseline="0">
                          <a:ln>
                            <a:noFill/>
                          </a:ln>
                          <a:solidFill>
                            <a:schemeClr val="tx1"/>
                          </a:solidFill>
                          <a:effectLst/>
                          <a:latin typeface="+mn-ea"/>
                          <a:ea typeface="+mn-ea"/>
                        </a:rPr>
                        <a:t>PCR</a:t>
                      </a:r>
                      <a:r>
                        <a:rPr kumimoji="1" lang="zh-CN" altLang="en-US" sz="1600" b="1" i="0" u="none" strike="noStrike" cap="none" normalizeH="0" baseline="0">
                          <a:ln>
                            <a:noFill/>
                          </a:ln>
                          <a:solidFill>
                            <a:schemeClr val="tx1"/>
                          </a:solidFill>
                          <a:effectLst/>
                          <a:latin typeface="+mn-ea"/>
                          <a:ea typeface="+mn-ea"/>
                        </a:rPr>
                        <a:t>）</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痰液</a:t>
                      </a:r>
                      <a:endParaRPr kumimoji="1" lang="en-US" sz="1600" b="1" i="0" u="none" strike="noStrike" cap="none" normalizeH="0" baseline="0">
                        <a:ln>
                          <a:noFill/>
                        </a:ln>
                        <a:solidFill>
                          <a:schemeClr val="tx1"/>
                        </a:solidFill>
                        <a:effectLst/>
                        <a:latin typeface="+mn-ea"/>
                        <a:ea typeface="+mn-ea"/>
                        <a:cs typeface="黑体" pitchFamily="49" charset="-122"/>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a:ln>
                            <a:noFill/>
                          </a:ln>
                          <a:solidFill>
                            <a:schemeClr val="tx1"/>
                          </a:solidFill>
                          <a:effectLst/>
                          <a:latin typeface="+mn-ea"/>
                          <a:ea typeface="+mn-ea"/>
                        </a:rPr>
                        <a:t>3</a:t>
                      </a:r>
                      <a:r>
                        <a:rPr kumimoji="1" lang="en-US" altLang="zh-CN" sz="1600" b="1" i="0" u="none" strike="noStrike" cap="none" normalizeH="0" baseline="0">
                          <a:ln>
                            <a:noFill/>
                          </a:ln>
                          <a:solidFill>
                            <a:schemeClr val="tx1"/>
                          </a:solidFill>
                          <a:effectLst/>
                          <a:latin typeface="+mn-ea"/>
                          <a:ea typeface="+mn-ea"/>
                        </a:rPr>
                        <a:t> h</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肺结核</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部分</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a:ln>
                            <a:noFill/>
                          </a:ln>
                          <a:solidFill>
                            <a:schemeClr val="tx1"/>
                          </a:solidFill>
                          <a:effectLst/>
                          <a:latin typeface="+mn-ea"/>
                          <a:ea typeface="+mn-ea"/>
                        </a:rPr>
                        <a:t>否</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rgbClr val="2963A6"/>
                          </a:solidFill>
                          <a:effectLst/>
                          <a:latin typeface="+mn-ea"/>
                          <a:ea typeface="+mn-ea"/>
                        </a:rPr>
                        <a:t>污染几率高，死菌也出阳性报告</a:t>
                      </a:r>
                      <a:endParaRPr kumimoji="1" lang="zh-CN" altLang="zh-CN" sz="1600" b="1" i="0" u="none" strike="noStrike" cap="none" normalizeH="0" baseline="0" dirty="0">
                        <a:ln>
                          <a:noFill/>
                        </a:ln>
                        <a:solidFill>
                          <a:srgbClr val="2963A6"/>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extLst>
              </a:tr>
              <a:tr h="914364">
                <a:tc v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R</a:t>
                      </a:r>
                      <a:r>
                        <a:rPr kumimoji="1" lang="en-US" altLang="zh-CN" sz="1800" b="1" i="0" u="none" strike="noStrike" cap="none" normalizeH="0" baseline="0" dirty="0">
                          <a:ln>
                            <a:noFill/>
                          </a:ln>
                          <a:solidFill>
                            <a:srgbClr val="C00000"/>
                          </a:solidFill>
                          <a:effectLst/>
                          <a:latin typeface="+mn-ea"/>
                          <a:ea typeface="+mn-ea"/>
                        </a:rPr>
                        <a:t>NA</a:t>
                      </a: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检测</a:t>
                      </a: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a:t>
                      </a:r>
                      <a:r>
                        <a:rPr kumimoji="1" lang="en-US" altLang="zh-CN" sz="1800" b="1" i="0" u="none" strike="noStrike" cap="none" normalizeH="0" baseline="0" dirty="0">
                          <a:ln>
                            <a:noFill/>
                          </a:ln>
                          <a:solidFill>
                            <a:srgbClr val="C00000"/>
                          </a:solidFill>
                          <a:effectLst/>
                          <a:latin typeface="+mn-ea"/>
                          <a:ea typeface="+mn-ea"/>
                        </a:rPr>
                        <a:t>SAT</a:t>
                      </a:r>
                      <a:r>
                        <a:rPr kumimoji="1" lang="zh-CN" altLang="en-US" sz="1800" b="1" i="0" u="none" strike="noStrike" cap="none" normalizeH="0" baseline="0" dirty="0">
                          <a:ln>
                            <a:noFill/>
                          </a:ln>
                          <a:solidFill>
                            <a:srgbClr val="C00000"/>
                          </a:solidFill>
                          <a:effectLst/>
                          <a:latin typeface="+mn-ea"/>
                          <a:ea typeface="+mn-ea"/>
                        </a:rPr>
                        <a:t>）</a:t>
                      </a:r>
                      <a:endParaRPr kumimoji="1" lang="zh-CN" altLang="zh-CN" sz="1800" b="1" i="0" u="none" strike="noStrike" cap="none" normalizeH="0" baseline="0" dirty="0">
                        <a:ln>
                          <a:noFill/>
                        </a:ln>
                        <a:solidFill>
                          <a:srgbClr val="C00000"/>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痰液</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dirty="0">
                          <a:ln>
                            <a:noFill/>
                          </a:ln>
                          <a:solidFill>
                            <a:srgbClr val="C00000"/>
                          </a:solidFill>
                          <a:effectLst/>
                          <a:latin typeface="+mn-ea"/>
                          <a:ea typeface="+mn-ea"/>
                        </a:rPr>
                        <a:t>2h</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肺结核</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是</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dirty="0">
                          <a:ln>
                            <a:noFill/>
                          </a:ln>
                          <a:solidFill>
                            <a:srgbClr val="C00000"/>
                          </a:solidFill>
                          <a:effectLst/>
                          <a:latin typeface="+mn-ea"/>
                          <a:ea typeface="+mn-ea"/>
                        </a:rPr>
                        <a:t>是</a:t>
                      </a: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600" b="1" i="0" u="none" strike="noStrike" cap="none" normalizeH="0" baseline="0" dirty="0" smtClean="0">
                          <a:ln>
                            <a:noFill/>
                          </a:ln>
                          <a:solidFill>
                            <a:srgbClr val="C00000"/>
                          </a:solidFill>
                          <a:effectLst/>
                          <a:latin typeface="+mn-ea"/>
                          <a:ea typeface="+mn-ea"/>
                        </a:rPr>
                        <a:t>表明患者体内是否有活菌，是否具有传染性。</a:t>
                      </a:r>
                      <a:endParaRPr kumimoji="1" lang="zh-CN" altLang="zh-CN" sz="1600" b="1" i="0" u="none" strike="noStrike" cap="none" normalizeH="0" baseline="0" dirty="0">
                        <a:ln>
                          <a:noFill/>
                        </a:ln>
                        <a:solidFill>
                          <a:srgbClr val="C00000"/>
                        </a:solidFill>
                        <a:effectLst/>
                        <a:latin typeface="+mn-ea"/>
                        <a:ea typeface="+mn-ea"/>
                      </a:endParaRPr>
                    </a:p>
                  </a:txBody>
                  <a:tcPr marL="91446" marR="91446" marT="45702" marB="45702" anchor="ctr" horzOverflow="overflow">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extLst>
              </a:tr>
            </a:tbl>
          </a:graphicData>
        </a:graphic>
      </p:graphicFrame>
      <p:sp>
        <p:nvSpPr>
          <p:cNvPr id="5" name="Rectangle 46"/>
          <p:cNvSpPr>
            <a:spLocks noGrp="1" noChangeArrowheads="1"/>
          </p:cNvSpPr>
          <p:nvPr>
            <p:ph type="title"/>
          </p:nvPr>
        </p:nvSpPr>
        <p:spPr bwMode="auto">
          <a:xfrm>
            <a:off x="-756592" y="260648"/>
            <a:ext cx="8031218" cy="634071"/>
          </a:xfrm>
          <a:prstGeom prst="rect">
            <a:avLst/>
          </a:prstGeom>
          <a:noFill/>
          <a:ln>
            <a:noFill/>
          </a:ln>
          <a:effectLst/>
          <a:extLst/>
        </p:spPr>
        <p:txBody>
          <a:bodyPr anchor="ctr">
            <a:normAutofit/>
          </a:bodyPr>
          <a:lstStyle/>
          <a:p>
            <a:pPr algn="ctr" eaLnBrk="1" fontAlgn="auto" hangingPunct="1">
              <a:spcBef>
                <a:spcPts val="0"/>
              </a:spcBef>
              <a:spcAft>
                <a:spcPts val="0"/>
              </a:spcAft>
              <a:buFont typeface="Arial" panose="020B0604020202020204" pitchFamily="34" charset="0"/>
              <a:buNone/>
              <a:defRPr/>
            </a:pPr>
            <a:r>
              <a:rPr lang="en-US" altLang="zh-CN" dirty="0">
                <a:latin typeface="+mj-ea"/>
                <a:ea typeface="+mj-ea"/>
                <a:cs typeface="Times New Roman" panose="02020603050405020304" pitchFamily="18" charset="0"/>
              </a:rPr>
              <a:t>TB-SAT</a:t>
            </a:r>
            <a:r>
              <a:rPr lang="zh-CN" altLang="en-US" dirty="0">
                <a:latin typeface="+mj-ea"/>
                <a:ea typeface="+mj-ea"/>
              </a:rPr>
              <a:t>与其他结核检测方法的比较</a:t>
            </a:r>
          </a:p>
        </p:txBody>
      </p:sp>
    </p:spTree>
    <p:extLst>
      <p:ext uri="{BB962C8B-B14F-4D97-AF65-F5344CB8AC3E}">
        <p14:creationId xmlns:p14="http://schemas.microsoft.com/office/powerpoint/2010/main" val="258598348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t>
            </a:r>
            <a:r>
              <a:rPr lang="zh-CN" altLang="en-US" dirty="0" smtClean="0"/>
              <a:t>肺结核诊断</a:t>
            </a:r>
            <a:r>
              <a:rPr lang="en-US" altLang="zh-CN" dirty="0" smtClean="0"/>
              <a:t>》</a:t>
            </a:r>
            <a:r>
              <a:rPr lang="zh-CN" altLang="en-US" dirty="0" smtClean="0"/>
              <a:t>标准 </a:t>
            </a:r>
            <a:r>
              <a:rPr lang="en-US" altLang="zh-CN" dirty="0" smtClean="0"/>
              <a:t>WS288-2017 </a:t>
            </a:r>
            <a:endParaRPr lang="zh-CN" altLang="en-US" dirty="0"/>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79" y="908720"/>
            <a:ext cx="7355361" cy="5408334"/>
          </a:xfrm>
          <a:prstGeom prst="rect">
            <a:avLst/>
          </a:prstGeom>
        </p:spPr>
      </p:pic>
      <p:sp>
        <p:nvSpPr>
          <p:cNvPr id="5" name="TextBox 6"/>
          <p:cNvSpPr txBox="1">
            <a:spLocks noChangeArrowheads="1"/>
          </p:cNvSpPr>
          <p:nvPr/>
        </p:nvSpPr>
        <p:spPr bwMode="auto">
          <a:xfrm>
            <a:off x="0" y="6570920"/>
            <a:ext cx="7143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0"/>
              </a:spcBef>
              <a:buFont typeface="Arial" panose="020B0604020202020204" pitchFamily="34" charset="0"/>
              <a:buNone/>
            </a:pPr>
            <a:r>
              <a:rPr lang="zh-CN" altLang="en-US" sz="1200" dirty="0" smtClean="0">
                <a:latin typeface="Arial" panose="020B0604020202020204" pitchFamily="34" charset="0"/>
                <a:ea typeface="宋体" panose="02010600030101010101" pitchFamily="2" charset="-122"/>
              </a:rPr>
              <a:t>中华人民共和国国家卫生和计划生育委员会 </a:t>
            </a:r>
            <a:r>
              <a:rPr lang="en-US" altLang="zh-CN" sz="1200" dirty="0" smtClean="0">
                <a:latin typeface="Arial" panose="020B0604020202020204" pitchFamily="34" charset="0"/>
                <a:ea typeface="宋体" panose="02010600030101010101" pitchFamily="2" charset="-122"/>
              </a:rPr>
              <a:t>2017-11-09 </a:t>
            </a:r>
            <a:r>
              <a:rPr lang="zh-CN" altLang="en-US" sz="1200" dirty="0" smtClean="0">
                <a:latin typeface="Arial" panose="020B0604020202020204" pitchFamily="34" charset="0"/>
                <a:ea typeface="宋体" panose="02010600030101010101" pitchFamily="2" charset="-122"/>
              </a:rPr>
              <a:t>发布  </a:t>
            </a:r>
            <a:r>
              <a:rPr lang="en-US" altLang="zh-CN" sz="1200" dirty="0" smtClean="0">
                <a:latin typeface="Arial" panose="020B0604020202020204" pitchFamily="34" charset="0"/>
                <a:ea typeface="宋体" panose="02010600030101010101" pitchFamily="2" charset="-122"/>
              </a:rPr>
              <a:t>2018-05-01</a:t>
            </a:r>
            <a:r>
              <a:rPr lang="zh-CN" altLang="en-US" sz="1200" dirty="0" smtClean="0">
                <a:latin typeface="Arial" panose="020B0604020202020204" pitchFamily="34" charset="0"/>
                <a:ea typeface="宋体" panose="02010600030101010101" pitchFamily="2" charset="-122"/>
              </a:rPr>
              <a:t>实施</a:t>
            </a:r>
            <a:endParaRPr lang="zh-CN" altLang="en-US" sz="1200" dirty="0">
              <a:latin typeface="Arial" panose="020B0604020202020204" pitchFamily="34" charset="0"/>
              <a:ea typeface="微软雅黑" panose="020B0503020204020204" pitchFamily="34" charset="-122"/>
            </a:endParaRPr>
          </a:p>
        </p:txBody>
      </p:sp>
      <p:sp>
        <p:nvSpPr>
          <p:cNvPr id="6" name="文本框 5"/>
          <p:cNvSpPr txBox="1"/>
          <p:nvPr/>
        </p:nvSpPr>
        <p:spPr>
          <a:xfrm>
            <a:off x="6479704" y="4747394"/>
            <a:ext cx="2664296" cy="1569660"/>
          </a:xfrm>
          <a:prstGeom prst="rect">
            <a:avLst/>
          </a:prstGeom>
          <a:noFill/>
        </p:spPr>
        <p:txBody>
          <a:bodyPr wrap="square" rtlCol="0">
            <a:spAutoFit/>
          </a:bodyPr>
          <a:lstStyle/>
          <a:p>
            <a:r>
              <a:rPr lang="en-US" altLang="zh-CN" sz="1600" dirty="0"/>
              <a:t>《</a:t>
            </a:r>
            <a:r>
              <a:rPr lang="zh-CN" altLang="en-US" sz="1600" dirty="0"/>
              <a:t>肺结核诊断</a:t>
            </a:r>
            <a:r>
              <a:rPr lang="en-US" altLang="zh-CN" sz="1600" dirty="0"/>
              <a:t>》 3.4.2</a:t>
            </a:r>
            <a:endParaRPr lang="en-US" altLang="zh-CN" sz="1600" dirty="0" smtClean="0"/>
          </a:p>
          <a:p>
            <a:r>
              <a:rPr lang="zh-CN" altLang="en-US" sz="1600" dirty="0" smtClean="0"/>
              <a:t>结核</a:t>
            </a:r>
            <a:r>
              <a:rPr lang="zh-CN" altLang="en-US" sz="1600" dirty="0"/>
              <a:t>确诊病例由具有细菌学阳性结果</a:t>
            </a:r>
            <a:r>
              <a:rPr lang="zh-CN" altLang="en-US" sz="1600" dirty="0" smtClean="0"/>
              <a:t>，</a:t>
            </a:r>
            <a:r>
              <a:rPr lang="zh-CN" altLang="en-US" sz="1600" dirty="0" smtClean="0">
                <a:solidFill>
                  <a:srgbClr val="FF0000"/>
                </a:solidFill>
              </a:rPr>
              <a:t>改为</a:t>
            </a:r>
            <a:r>
              <a:rPr lang="zh-CN" altLang="en-US" sz="1600" dirty="0">
                <a:solidFill>
                  <a:srgbClr val="FF0000"/>
                </a:solidFill>
              </a:rPr>
              <a:t>具有病原学阳性结果（包括：</a:t>
            </a:r>
            <a:r>
              <a:rPr lang="zh-CN" altLang="en-US" sz="1600" dirty="0" smtClean="0">
                <a:solidFill>
                  <a:srgbClr val="FF0000"/>
                </a:solidFill>
              </a:rPr>
              <a:t>细菌学</a:t>
            </a:r>
            <a:r>
              <a:rPr lang="zh-CN" altLang="en-US" sz="1600" dirty="0">
                <a:solidFill>
                  <a:srgbClr val="FF0000"/>
                </a:solidFill>
              </a:rPr>
              <a:t>及分子生物学检查结果</a:t>
            </a:r>
            <a:r>
              <a:rPr lang="zh-CN" altLang="en-US" sz="1600" dirty="0" smtClean="0">
                <a:solidFill>
                  <a:srgbClr val="FF0000"/>
                </a:solidFill>
              </a:rPr>
              <a:t>）</a:t>
            </a:r>
            <a:r>
              <a:rPr lang="zh-CN" altLang="en-US" sz="1600" dirty="0" smtClean="0"/>
              <a:t>或</a:t>
            </a:r>
            <a:r>
              <a:rPr lang="zh-CN" altLang="en-US" sz="1600" dirty="0"/>
              <a:t>具有病理学阳性结果。 </a:t>
            </a:r>
          </a:p>
        </p:txBody>
      </p:sp>
    </p:spTree>
    <p:extLst>
      <p:ext uri="{BB962C8B-B14F-4D97-AF65-F5344CB8AC3E}">
        <p14:creationId xmlns:p14="http://schemas.microsoft.com/office/powerpoint/2010/main" val="25738969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836613"/>
            <a:ext cx="4069159" cy="538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4050" y="836614"/>
            <a:ext cx="3850387" cy="471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Box 7"/>
          <p:cNvSpPr txBox="1">
            <a:spLocks noChangeArrowheads="1"/>
          </p:cNvSpPr>
          <p:nvPr/>
        </p:nvSpPr>
        <p:spPr bwMode="auto">
          <a:xfrm>
            <a:off x="1427418" y="1628775"/>
            <a:ext cx="6786307" cy="707886"/>
          </a:xfrm>
          <a:prstGeom prst="rect">
            <a:avLst/>
          </a:prstGeom>
          <a:solidFill>
            <a:srgbClr val="FFFF00"/>
          </a:solidFill>
          <a:ln/>
        </p:spPr>
        <p:style>
          <a:lnRef idx="1">
            <a:schemeClr val="accent3"/>
          </a:lnRef>
          <a:fillRef idx="2">
            <a:schemeClr val="accent3"/>
          </a:fillRef>
          <a:effectRef idx="1">
            <a:schemeClr val="accent3"/>
          </a:effectRef>
          <a:fontRef idx="minor">
            <a:schemeClr val="dk1"/>
          </a:fontRef>
        </p:style>
        <p:txBody>
          <a:bodyPr wrap="square">
            <a:spAutoFit/>
          </a:bodyPr>
          <a:lstStyle>
            <a:lvl1pPr>
              <a:lnSpc>
                <a:spcPct val="90000"/>
              </a:lnSpc>
              <a:spcBef>
                <a:spcPts val="1000"/>
              </a:spcBef>
              <a:buFont typeface="Arial" pitchFamily="34" charset="0"/>
              <a:buChar char="•"/>
              <a:defRPr sz="2000">
                <a:solidFill>
                  <a:schemeClr val="tx1"/>
                </a:solidFill>
                <a:latin typeface="Century Gothic" pitchFamily="34" charset="0"/>
                <a:ea typeface="方正兰亭黑简体" pitchFamily="2" charset="-122"/>
              </a:defRPr>
            </a:lvl1pPr>
            <a:lvl2pPr marL="742950" indent="-285750">
              <a:lnSpc>
                <a:spcPct val="90000"/>
              </a:lnSpc>
              <a:spcBef>
                <a:spcPts val="500"/>
              </a:spcBef>
              <a:buFont typeface="Arial" pitchFamily="34" charset="0"/>
              <a:buChar char="•"/>
              <a:defRPr>
                <a:solidFill>
                  <a:schemeClr val="tx1"/>
                </a:solidFill>
                <a:latin typeface="方正兰亭细黑_GBK" pitchFamily="2" charset="-122"/>
                <a:ea typeface="方正兰亭细黑_GBK" pitchFamily="2" charset="-122"/>
              </a:defRPr>
            </a:lvl2pPr>
            <a:lvl3pPr marL="1143000" indent="-228600">
              <a:lnSpc>
                <a:spcPct val="90000"/>
              </a:lnSpc>
              <a:spcBef>
                <a:spcPts val="500"/>
              </a:spcBef>
              <a:buFont typeface="Arial" pitchFamily="34" charset="0"/>
              <a:buChar char="•"/>
              <a:defRPr sz="1600">
                <a:solidFill>
                  <a:schemeClr val="tx1"/>
                </a:solidFill>
                <a:latin typeface="方正兰亭细黑_GBK" pitchFamily="2" charset="-122"/>
                <a:ea typeface="方正兰亭细黑_GBK" pitchFamily="2" charset="-122"/>
              </a:defRPr>
            </a:lvl3pPr>
            <a:lvl4pPr marL="1600200" indent="-228600">
              <a:lnSpc>
                <a:spcPct val="90000"/>
              </a:lnSpc>
              <a:spcBef>
                <a:spcPts val="500"/>
              </a:spcBef>
              <a:buFont typeface="Arial" pitchFamily="34" charset="0"/>
              <a:buChar char="•"/>
              <a:defRPr sz="1600">
                <a:solidFill>
                  <a:schemeClr val="tx1"/>
                </a:solidFill>
                <a:latin typeface="方正兰亭细黑_GBK" pitchFamily="2" charset="-122"/>
                <a:ea typeface="方正兰亭细黑_GBK" pitchFamily="2" charset="-122"/>
              </a:defRPr>
            </a:lvl4pPr>
            <a:lvl5pPr marL="2057400" indent="-228600">
              <a:lnSpc>
                <a:spcPct val="90000"/>
              </a:lnSpc>
              <a:spcBef>
                <a:spcPts val="500"/>
              </a:spcBef>
              <a:buFont typeface="Arial" pitchFamily="34" charset="0"/>
              <a:buChar char="•"/>
              <a:defRPr sz="1400">
                <a:solidFill>
                  <a:schemeClr val="tx1"/>
                </a:solidFill>
                <a:latin typeface="方正兰亭细黑_GBK" pitchFamily="2" charset="-122"/>
                <a:ea typeface="方正兰亭细黑_GBK" pitchFamily="2" charset="-122"/>
              </a:defRPr>
            </a:lvl5pPr>
            <a:lvl6pPr marL="25146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6pPr>
            <a:lvl7pPr marL="29718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7pPr>
            <a:lvl8pPr marL="34290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8pPr>
            <a:lvl9pPr marL="38862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9pPr>
          </a:lstStyle>
          <a:p>
            <a:pPr eaLnBrk="1" hangingPunct="1">
              <a:lnSpc>
                <a:spcPct val="100000"/>
              </a:lnSpc>
              <a:spcBef>
                <a:spcPct val="0"/>
              </a:spcBef>
              <a:buFontTx/>
              <a:buNone/>
              <a:defRPr/>
            </a:pPr>
            <a:r>
              <a:rPr lang="zh-CN" altLang="en-US" b="1" dirty="0" smtClean="0">
                <a:solidFill>
                  <a:srgbClr val="000000"/>
                </a:solidFill>
                <a:latin typeface="+mn-ea"/>
                <a:ea typeface="+mn-ea"/>
                <a:cs typeface="Times New Roman" pitchFamily="18" charset="0"/>
              </a:rPr>
              <a:t>中国防痨协会专家研讨会共识：</a:t>
            </a:r>
            <a:r>
              <a:rPr lang="en-US" altLang="zh-CN" b="1" dirty="0" smtClean="0">
                <a:solidFill>
                  <a:srgbClr val="000000"/>
                </a:solidFill>
                <a:latin typeface="+mn-ea"/>
                <a:ea typeface="+mn-ea"/>
                <a:cs typeface="Times New Roman" pitchFamily="18" charset="0"/>
              </a:rPr>
              <a:t>RNA</a:t>
            </a:r>
            <a:r>
              <a:rPr lang="zh-CN" altLang="en-US" b="1" dirty="0" smtClean="0">
                <a:solidFill>
                  <a:srgbClr val="000000"/>
                </a:solidFill>
                <a:latin typeface="+mn-ea"/>
                <a:ea typeface="+mn-ea"/>
                <a:cs typeface="Times New Roman" pitchFamily="18" charset="0"/>
              </a:rPr>
              <a:t>恒温扩增法（</a:t>
            </a:r>
            <a:r>
              <a:rPr lang="en-US" altLang="zh-CN" b="1" dirty="0" smtClean="0">
                <a:solidFill>
                  <a:srgbClr val="000000"/>
                </a:solidFill>
                <a:latin typeface="+mn-ea"/>
                <a:ea typeface="+mn-ea"/>
                <a:cs typeface="Times New Roman" pitchFamily="18" charset="0"/>
              </a:rPr>
              <a:t>SAT</a:t>
            </a:r>
            <a:r>
              <a:rPr lang="zh-CN" altLang="en-US" b="1" dirty="0" smtClean="0">
                <a:solidFill>
                  <a:srgbClr val="000000"/>
                </a:solidFill>
                <a:latin typeface="+mn-ea"/>
                <a:ea typeface="+mn-ea"/>
                <a:cs typeface="Times New Roman" pitchFamily="18" charset="0"/>
              </a:rPr>
              <a:t>）敏感性好，特异性高，操作简便，可区分死菌活菌。</a:t>
            </a:r>
          </a:p>
        </p:txBody>
      </p:sp>
      <p:sp>
        <p:nvSpPr>
          <p:cNvPr id="74757" name="标题 1"/>
          <p:cNvSpPr>
            <a:spLocks noGrp="1"/>
          </p:cNvSpPr>
          <p:nvPr>
            <p:ph type="title"/>
          </p:nvPr>
        </p:nvSpPr>
        <p:spPr>
          <a:xfrm>
            <a:off x="582613" y="53975"/>
            <a:ext cx="8229600" cy="1143000"/>
          </a:xfrm>
        </p:spPr>
        <p:txBody>
          <a:bodyPr>
            <a:normAutofit/>
          </a:bodyPr>
          <a:lstStyle/>
          <a:p>
            <a:pPr eaLnBrk="1" hangingPunct="1"/>
            <a:r>
              <a:rPr lang="zh-CN" altLang="en-US" dirty="0" smtClean="0">
                <a:latin typeface="方正兰亭粗黑简体" panose="02000000000000000000" pitchFamily="2" charset="-122"/>
              </a:rPr>
              <a:t>中国结核病诊断专家共识</a:t>
            </a:r>
          </a:p>
        </p:txBody>
      </p:sp>
      <p:sp>
        <p:nvSpPr>
          <p:cNvPr id="7" name="圆角矩形 6"/>
          <p:cNvSpPr/>
          <p:nvPr/>
        </p:nvSpPr>
        <p:spPr>
          <a:xfrm>
            <a:off x="5045833" y="3181350"/>
            <a:ext cx="1785179" cy="2405285"/>
          </a:xfrm>
          <a:prstGeom prst="roundRect">
            <a:avLst/>
          </a:prstGeom>
          <a:solidFill>
            <a:schemeClr val="tx2">
              <a:lumMod val="40000"/>
              <a:lumOff val="60000"/>
            </a:schemeClr>
          </a:solidFill>
          <a:ln/>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buFont typeface="Arial" panose="020B0604020202020204" pitchFamily="34" charset="0"/>
              <a:buNone/>
              <a:defRPr/>
            </a:pPr>
            <a:r>
              <a:rPr lang="zh-CN" altLang="en-US" dirty="0">
                <a:solidFill>
                  <a:schemeClr val="tx1"/>
                </a:solidFill>
                <a:latin typeface="+mn-ea"/>
              </a:rPr>
              <a:t>结核病诊断专家组：</a:t>
            </a:r>
            <a:endParaRPr lang="en-US" altLang="zh-CN"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庄玉辉、万利亚</a:t>
            </a:r>
            <a:endParaRPr lang="en-US" altLang="zh-CN" sz="1600"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潘毓瑄、成诗明</a:t>
            </a:r>
            <a:endParaRPr lang="en-US" altLang="zh-CN" sz="1600"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赵雁林、王国治</a:t>
            </a:r>
            <a:endParaRPr lang="en-US" altLang="zh-CN" sz="1600"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吴雪琼、万康林</a:t>
            </a:r>
            <a:endParaRPr lang="en-US" altLang="zh-CN" sz="1600"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周林、许卫国</a:t>
            </a:r>
            <a:endParaRPr lang="en-US" altLang="zh-CN" sz="1600" dirty="0">
              <a:solidFill>
                <a:schemeClr val="tx1"/>
              </a:solidFill>
              <a:latin typeface="+mn-ea"/>
            </a:endParaRPr>
          </a:p>
          <a:p>
            <a:pPr algn="ctr" eaLnBrk="1" fontAlgn="auto" hangingPunct="1">
              <a:spcBef>
                <a:spcPts val="0"/>
              </a:spcBef>
              <a:spcAft>
                <a:spcPts val="0"/>
              </a:spcAft>
              <a:buFont typeface="Arial" panose="020B0604020202020204" pitchFamily="34" charset="0"/>
              <a:buNone/>
              <a:defRPr/>
            </a:pPr>
            <a:r>
              <a:rPr lang="zh-CN" altLang="en-US" sz="1600" dirty="0">
                <a:solidFill>
                  <a:schemeClr val="tx1"/>
                </a:solidFill>
                <a:latin typeface="+mn-ea"/>
              </a:rPr>
              <a:t>居金良、胡忠义</a:t>
            </a:r>
            <a:endParaRPr lang="en-US" altLang="zh-CN" sz="1600" dirty="0">
              <a:solidFill>
                <a:schemeClr val="tx1"/>
              </a:solidFill>
              <a:latin typeface="+mn-ea"/>
            </a:endParaRPr>
          </a:p>
        </p:txBody>
      </p:sp>
    </p:spTree>
    <p:extLst>
      <p:ext uri="{BB962C8B-B14F-4D97-AF65-F5344CB8AC3E}">
        <p14:creationId xmlns:p14="http://schemas.microsoft.com/office/powerpoint/2010/main" val="2159890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590313864"/>
              </p:ext>
            </p:extLst>
          </p:nvPr>
        </p:nvGraphicFramePr>
        <p:xfrm>
          <a:off x="683568" y="1880804"/>
          <a:ext cx="8460432" cy="4108729"/>
        </p:xfrm>
        <a:graphic>
          <a:graphicData uri="http://schemas.openxmlformats.org/drawingml/2006/chart">
            <c:chart xmlns:c="http://schemas.openxmlformats.org/drawingml/2006/chart" xmlns:r="http://schemas.openxmlformats.org/officeDocument/2006/relationships" r:id="rId3"/>
          </a:graphicData>
        </a:graphic>
      </p:graphicFrame>
      <p:sp>
        <p:nvSpPr>
          <p:cNvPr id="84995" name="TextBox 4"/>
          <p:cNvSpPr txBox="1">
            <a:spLocks noChangeArrowheads="1"/>
          </p:cNvSpPr>
          <p:nvPr/>
        </p:nvSpPr>
        <p:spPr bwMode="auto">
          <a:xfrm>
            <a:off x="19864" y="6194216"/>
            <a:ext cx="7092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0"/>
              </a:spcBef>
              <a:buFont typeface="Arial" panose="020B0604020202020204" pitchFamily="34" charset="0"/>
              <a:buNone/>
            </a:pPr>
            <a:r>
              <a:rPr lang="zh-CN" altLang="zh-CN" sz="1200" dirty="0">
                <a:latin typeface="方正兰亭黑简体" panose="02000000000000000000" pitchFamily="2" charset="-122"/>
              </a:rPr>
              <a:t>恒温扩增实时荧光检测技术在肺结核诊断中的临床价值</a:t>
            </a:r>
            <a:r>
              <a:rPr lang="en-US" altLang="zh-CN" sz="1200" dirty="0">
                <a:latin typeface="方正兰亭黑简体" panose="02000000000000000000" pitchFamily="2" charset="-122"/>
              </a:rPr>
              <a:t>. </a:t>
            </a:r>
            <a:r>
              <a:rPr lang="zh-CN" altLang="zh-CN" sz="1200" dirty="0">
                <a:latin typeface="方正兰亭黑简体" panose="02000000000000000000" pitchFamily="2" charset="-122"/>
              </a:rPr>
              <a:t>中华检验医学杂志</a:t>
            </a:r>
            <a:r>
              <a:rPr lang="en-US" altLang="zh-CN" sz="1200" dirty="0">
                <a:latin typeface="方正兰亭黑简体" panose="02000000000000000000" pitchFamily="2" charset="-122"/>
              </a:rPr>
              <a:t>. 2012, 35(8)</a:t>
            </a:r>
            <a:endParaRPr lang="zh-CN" altLang="zh-CN" sz="1200" dirty="0">
              <a:latin typeface="方正兰亭黑简体" panose="02000000000000000000" pitchFamily="2" charset="-122"/>
            </a:endParaRPr>
          </a:p>
        </p:txBody>
      </p:sp>
      <p:sp>
        <p:nvSpPr>
          <p:cNvPr id="84997" name="文本框 5"/>
          <p:cNvSpPr txBox="1">
            <a:spLocks noChangeArrowheads="1"/>
          </p:cNvSpPr>
          <p:nvPr/>
        </p:nvSpPr>
        <p:spPr bwMode="auto">
          <a:xfrm>
            <a:off x="1187450" y="1113279"/>
            <a:ext cx="6264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0"/>
              </a:spcBef>
              <a:buFont typeface="Arial" panose="020B0604020202020204" pitchFamily="34" charset="0"/>
              <a:buNone/>
            </a:pPr>
            <a:r>
              <a:rPr lang="zh-CN" altLang="en-US" dirty="0">
                <a:latin typeface="方正兰亭黑简体" panose="02000000000000000000" pitchFamily="2" charset="-122"/>
              </a:rPr>
              <a:t>研究：比较</a:t>
            </a:r>
            <a:r>
              <a:rPr lang="en-US" altLang="zh-CN" dirty="0">
                <a:latin typeface="方正兰亭黑简体" panose="02000000000000000000" pitchFamily="2" charset="-122"/>
              </a:rPr>
              <a:t>223</a:t>
            </a:r>
            <a:r>
              <a:rPr lang="zh-CN" altLang="en-US" dirty="0">
                <a:latin typeface="方正兰亭黑简体" panose="02000000000000000000" pitchFamily="2" charset="-122"/>
              </a:rPr>
              <a:t>例肺结核病人的痰液样本阳性检出率</a:t>
            </a:r>
          </a:p>
        </p:txBody>
      </p:sp>
      <p:sp>
        <p:nvSpPr>
          <p:cNvPr id="2" name="标题 1"/>
          <p:cNvSpPr>
            <a:spLocks noGrp="1"/>
          </p:cNvSpPr>
          <p:nvPr>
            <p:ph type="title"/>
          </p:nvPr>
        </p:nvSpPr>
        <p:spPr>
          <a:xfrm>
            <a:off x="630182" y="267629"/>
            <a:ext cx="8031218" cy="634071"/>
          </a:xfrm>
        </p:spPr>
        <p:txBody>
          <a:bodyPr>
            <a:normAutofit/>
          </a:bodyPr>
          <a:lstStyle/>
          <a:p>
            <a:r>
              <a:rPr lang="en-US" altLang="zh-CN" dirty="0"/>
              <a:t>TB-SAT</a:t>
            </a:r>
            <a:r>
              <a:rPr lang="zh-CN" altLang="en-US" dirty="0"/>
              <a:t>阳性检出率明显高于涂片和</a:t>
            </a:r>
            <a:r>
              <a:rPr lang="zh-CN" altLang="en-US" dirty="0" smtClean="0"/>
              <a:t>培养</a:t>
            </a:r>
            <a:endParaRPr lang="zh-CN" altLang="en-US" dirty="0"/>
          </a:p>
        </p:txBody>
      </p:sp>
    </p:spTree>
    <p:extLst>
      <p:ext uri="{BB962C8B-B14F-4D97-AF65-F5344CB8AC3E}">
        <p14:creationId xmlns:p14="http://schemas.microsoft.com/office/powerpoint/2010/main" val="659326111"/>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eaLnBrk="1" fontAlgn="auto" hangingPunct="1">
              <a:spcAft>
                <a:spcPts val="0"/>
              </a:spcAft>
              <a:defRPr/>
            </a:pPr>
            <a:r>
              <a:rPr lang="en-US" altLang="zh-CN" dirty="0">
                <a:latin typeface="+mj-ea"/>
                <a:cs typeface="Times New Roman" panose="02020603050405020304" pitchFamily="18" charset="0"/>
              </a:rPr>
              <a:t>TB-SAT</a:t>
            </a:r>
            <a:r>
              <a:rPr lang="zh-CN" altLang="en-US" dirty="0">
                <a:latin typeface="+mj-ea"/>
              </a:rPr>
              <a:t>大幅提高涂阴肺结核患者</a:t>
            </a:r>
            <a:r>
              <a:rPr lang="zh-CN" altLang="en-US" dirty="0" smtClean="0">
                <a:latin typeface="+mj-ea"/>
              </a:rPr>
              <a:t>的</a:t>
            </a:r>
            <a:r>
              <a:rPr lang="zh-CN" altLang="en-US" dirty="0">
                <a:latin typeface="+mj-ea"/>
              </a:rPr>
              <a:t>检出率</a:t>
            </a:r>
          </a:p>
        </p:txBody>
      </p:sp>
      <p:graphicFrame>
        <p:nvGraphicFramePr>
          <p:cNvPr id="4" name="图表 3"/>
          <p:cNvGraphicFramePr/>
          <p:nvPr>
            <p:extLst>
              <p:ext uri="{D42A27DB-BD31-4B8C-83A1-F6EECF244321}">
                <p14:modId xmlns:p14="http://schemas.microsoft.com/office/powerpoint/2010/main" val="887195620"/>
              </p:ext>
            </p:extLst>
          </p:nvPr>
        </p:nvGraphicFramePr>
        <p:xfrm>
          <a:off x="899592" y="1772816"/>
          <a:ext cx="8640960" cy="3891943"/>
        </p:xfrm>
        <a:graphic>
          <a:graphicData uri="http://schemas.openxmlformats.org/drawingml/2006/chart">
            <c:chart xmlns:c="http://schemas.openxmlformats.org/drawingml/2006/chart" xmlns:r="http://schemas.openxmlformats.org/officeDocument/2006/relationships" r:id="rId3"/>
          </a:graphicData>
        </a:graphic>
      </p:graphicFrame>
      <p:sp>
        <p:nvSpPr>
          <p:cNvPr id="87044" name="TextBox 4"/>
          <p:cNvSpPr txBox="1">
            <a:spLocks noChangeArrowheads="1"/>
          </p:cNvSpPr>
          <p:nvPr/>
        </p:nvSpPr>
        <p:spPr bwMode="auto">
          <a:xfrm>
            <a:off x="179512" y="5969854"/>
            <a:ext cx="64087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0"/>
              </a:spcBef>
              <a:buFontTx/>
              <a:buNone/>
            </a:pPr>
            <a:r>
              <a:rPr lang="en-US" altLang="zh-CN" sz="1000" dirty="0">
                <a:latin typeface="+mn-ea"/>
                <a:ea typeface="+mn-ea"/>
                <a:cs typeface="Arial" panose="020B0604020202020204" pitchFamily="34" charset="0"/>
              </a:rPr>
              <a:t>Shanghai Key Laboratory of Tuberculosis, Shanghai Pulmonary Hospital</a:t>
            </a:r>
          </a:p>
          <a:p>
            <a:pPr eaLnBrk="1" hangingPunct="1">
              <a:lnSpc>
                <a:spcPct val="100000"/>
              </a:lnSpc>
              <a:spcBef>
                <a:spcPct val="0"/>
              </a:spcBef>
              <a:buFontTx/>
              <a:buNone/>
            </a:pPr>
            <a:r>
              <a:rPr lang="en-US" altLang="zh-CN" sz="1000" dirty="0">
                <a:latin typeface="+mn-ea"/>
                <a:ea typeface="+mn-ea"/>
                <a:cs typeface="Arial" panose="020B0604020202020204" pitchFamily="34" charset="0"/>
              </a:rPr>
              <a:t>Novel Real-Time Simultaneous Amplification and Testing Method To Accurately and Rapidly Detect Mycobacterium tuberculosis Complex J.Clin.Microbiol.2012,50(3)</a:t>
            </a:r>
            <a:endParaRPr lang="zh-CN" altLang="en-US" sz="1000" dirty="0">
              <a:latin typeface="+mn-ea"/>
              <a:ea typeface="+mn-ea"/>
              <a:cs typeface="Arial" panose="020B0604020202020204" pitchFamily="34" charset="0"/>
            </a:endParaRPr>
          </a:p>
        </p:txBody>
      </p:sp>
      <p:sp>
        <p:nvSpPr>
          <p:cNvPr id="87045" name="文本框 6"/>
          <p:cNvSpPr txBox="1">
            <a:spLocks noChangeArrowheads="1"/>
          </p:cNvSpPr>
          <p:nvPr/>
        </p:nvSpPr>
        <p:spPr bwMode="auto">
          <a:xfrm>
            <a:off x="1116013" y="1124744"/>
            <a:ext cx="68339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a:lnSpc>
                <a:spcPct val="100000"/>
              </a:lnSpc>
              <a:spcBef>
                <a:spcPct val="0"/>
              </a:spcBef>
              <a:buFontTx/>
              <a:buNone/>
            </a:pPr>
            <a:r>
              <a:rPr lang="zh-CN" altLang="en-US" sz="1800" b="1" dirty="0">
                <a:latin typeface="+mn-ea"/>
                <a:ea typeface="+mn-ea"/>
              </a:rPr>
              <a:t>研究：</a:t>
            </a:r>
            <a:r>
              <a:rPr lang="en-US" altLang="zh-CN" sz="1800" b="1" dirty="0">
                <a:latin typeface="+mn-ea"/>
                <a:ea typeface="+mn-ea"/>
              </a:rPr>
              <a:t>253</a:t>
            </a:r>
            <a:r>
              <a:rPr lang="zh-CN" altLang="en-US" sz="1800" b="1" dirty="0">
                <a:latin typeface="+mn-ea"/>
                <a:ea typeface="+mn-ea"/>
              </a:rPr>
              <a:t>例临床确诊肺结核病人中的痰液涂阴样本的检测</a:t>
            </a:r>
            <a:r>
              <a:rPr lang="zh-CN" altLang="en-US" sz="1800" b="1" dirty="0" smtClean="0">
                <a:latin typeface="+mn-ea"/>
                <a:ea typeface="+mn-ea"/>
              </a:rPr>
              <a:t>灵敏度</a:t>
            </a:r>
            <a:endParaRPr lang="zh-CN" altLang="en-US" sz="1800" b="1" dirty="0">
              <a:latin typeface="+mn-ea"/>
              <a:ea typeface="+mn-ea"/>
            </a:endParaRPr>
          </a:p>
        </p:txBody>
      </p:sp>
    </p:spTree>
    <p:extLst>
      <p:ext uri="{BB962C8B-B14F-4D97-AF65-F5344CB8AC3E}">
        <p14:creationId xmlns:p14="http://schemas.microsoft.com/office/powerpoint/2010/main" val="71912913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 Box 5"/>
          <p:cNvSpPr txBox="1">
            <a:spLocks noChangeArrowheads="1"/>
          </p:cNvSpPr>
          <p:nvPr/>
        </p:nvSpPr>
        <p:spPr bwMode="auto">
          <a:xfrm>
            <a:off x="611188" y="1196752"/>
            <a:ext cx="66405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50000"/>
              </a:spcBef>
              <a:buFont typeface="Arial" panose="020B0604020202020204" pitchFamily="34" charset="0"/>
              <a:buNone/>
            </a:pPr>
            <a:r>
              <a:rPr lang="zh-CN" altLang="en-US" sz="1600" dirty="0">
                <a:latin typeface="+mn-ea"/>
                <a:ea typeface="+mn-ea"/>
              </a:rPr>
              <a:t>数据来源：上海肺科医院</a:t>
            </a:r>
            <a:r>
              <a:rPr lang="en-US" altLang="zh-CN" sz="1600" dirty="0">
                <a:solidFill>
                  <a:srgbClr val="0000CC"/>
                </a:solidFill>
                <a:latin typeface="+mn-ea"/>
                <a:ea typeface="+mn-ea"/>
              </a:rPr>
              <a:t>201310-201401</a:t>
            </a:r>
            <a:r>
              <a:rPr lang="zh-CN" altLang="en-US" sz="1600" dirty="0">
                <a:latin typeface="+mn-ea"/>
                <a:ea typeface="+mn-ea"/>
              </a:rPr>
              <a:t>常规检测数据统计</a:t>
            </a:r>
          </a:p>
          <a:p>
            <a:pPr eaLnBrk="1" hangingPunct="1">
              <a:lnSpc>
                <a:spcPct val="100000"/>
              </a:lnSpc>
              <a:spcBef>
                <a:spcPct val="50000"/>
              </a:spcBef>
              <a:buFont typeface="Arial" panose="020B0604020202020204" pitchFamily="34" charset="0"/>
              <a:buNone/>
            </a:pPr>
            <a:r>
              <a:rPr lang="zh-CN" altLang="en-US" sz="1600" dirty="0">
                <a:latin typeface="+mn-ea"/>
                <a:ea typeface="+mn-ea"/>
              </a:rPr>
              <a:t>样本数量：总共</a:t>
            </a:r>
            <a:r>
              <a:rPr lang="en-US" altLang="zh-CN" sz="1600" dirty="0">
                <a:latin typeface="+mn-ea"/>
                <a:ea typeface="+mn-ea"/>
              </a:rPr>
              <a:t>125</a:t>
            </a:r>
            <a:r>
              <a:rPr lang="zh-CN" altLang="en-US" sz="1600" dirty="0">
                <a:latin typeface="+mn-ea"/>
                <a:ea typeface="+mn-ea"/>
              </a:rPr>
              <a:t>例患者同时进行了</a:t>
            </a:r>
            <a:r>
              <a:rPr lang="en-US" altLang="zh-CN" sz="1600" dirty="0">
                <a:latin typeface="+mn-ea"/>
                <a:ea typeface="+mn-ea"/>
              </a:rPr>
              <a:t>SAT/PCR/</a:t>
            </a:r>
            <a:r>
              <a:rPr lang="zh-CN" altLang="en-US" sz="1600" dirty="0">
                <a:latin typeface="+mn-ea"/>
                <a:ea typeface="+mn-ea"/>
              </a:rPr>
              <a:t>快培</a:t>
            </a:r>
            <a:r>
              <a:rPr lang="en-US" altLang="zh-CN" sz="1600" dirty="0">
                <a:latin typeface="+mn-ea"/>
                <a:ea typeface="+mn-ea"/>
              </a:rPr>
              <a:t>/</a:t>
            </a:r>
            <a:r>
              <a:rPr lang="zh-CN" altLang="en-US" sz="1600" dirty="0">
                <a:latin typeface="+mn-ea"/>
                <a:ea typeface="+mn-ea"/>
              </a:rPr>
              <a:t>慢培</a:t>
            </a:r>
            <a:r>
              <a:rPr lang="en-US" altLang="zh-CN" sz="1600" dirty="0">
                <a:latin typeface="+mn-ea"/>
                <a:ea typeface="+mn-ea"/>
              </a:rPr>
              <a:t>/</a:t>
            </a:r>
            <a:r>
              <a:rPr lang="zh-CN" altLang="en-US" sz="1600" dirty="0">
                <a:latin typeface="+mn-ea"/>
                <a:ea typeface="+mn-ea"/>
              </a:rPr>
              <a:t>涂片检测</a:t>
            </a:r>
          </a:p>
          <a:p>
            <a:pPr eaLnBrk="1" hangingPunct="1">
              <a:lnSpc>
                <a:spcPct val="100000"/>
              </a:lnSpc>
              <a:spcBef>
                <a:spcPct val="50000"/>
              </a:spcBef>
              <a:buFont typeface="Arial" panose="020B0604020202020204" pitchFamily="34" charset="0"/>
              <a:buNone/>
            </a:pPr>
            <a:r>
              <a:rPr lang="zh-CN" altLang="en-US" sz="1600" dirty="0">
                <a:latin typeface="+mn-ea"/>
                <a:ea typeface="+mn-ea"/>
              </a:rPr>
              <a:t>金标准：快培（</a:t>
            </a:r>
            <a:r>
              <a:rPr lang="en-US" altLang="zh-CN" sz="1600" dirty="0">
                <a:latin typeface="+mn-ea"/>
                <a:ea typeface="+mn-ea"/>
              </a:rPr>
              <a:t>960</a:t>
            </a:r>
            <a:r>
              <a:rPr lang="zh-CN" altLang="en-US" sz="1600" dirty="0">
                <a:latin typeface="+mn-ea"/>
                <a:ea typeface="+mn-ea"/>
              </a:rPr>
              <a:t>）</a:t>
            </a:r>
            <a:r>
              <a:rPr lang="en-US" altLang="zh-CN" sz="1600" dirty="0">
                <a:latin typeface="+mn-ea"/>
                <a:ea typeface="+mn-ea"/>
              </a:rPr>
              <a:t>+</a:t>
            </a:r>
            <a:r>
              <a:rPr lang="zh-CN" altLang="en-US" sz="1600" dirty="0">
                <a:latin typeface="+mn-ea"/>
                <a:ea typeface="+mn-ea"/>
              </a:rPr>
              <a:t>菌种鉴定</a:t>
            </a:r>
            <a:endParaRPr lang="zh-CN" altLang="en-US" dirty="0">
              <a:latin typeface="+mn-ea"/>
              <a:ea typeface="+mn-ea"/>
            </a:endParaRPr>
          </a:p>
        </p:txBody>
      </p:sp>
      <p:graphicFrame>
        <p:nvGraphicFramePr>
          <p:cNvPr id="93187" name="Object 8"/>
          <p:cNvGraphicFramePr>
            <a:graphicFrameLocks noChangeAspect="1"/>
          </p:cNvGraphicFramePr>
          <p:nvPr>
            <p:extLst>
              <p:ext uri="{D42A27DB-BD31-4B8C-83A1-F6EECF244321}">
                <p14:modId xmlns:p14="http://schemas.microsoft.com/office/powerpoint/2010/main" val="1420429093"/>
              </p:ext>
            </p:extLst>
          </p:nvPr>
        </p:nvGraphicFramePr>
        <p:xfrm>
          <a:off x="299020" y="2554288"/>
          <a:ext cx="8953500" cy="3683000"/>
        </p:xfrm>
        <a:graphic>
          <a:graphicData uri="http://schemas.openxmlformats.org/presentationml/2006/ole">
            <mc:AlternateContent xmlns:mc="http://schemas.openxmlformats.org/markup-compatibility/2006">
              <mc:Choice xmlns:v="urn:schemas-microsoft-com:vml" Requires="v">
                <p:oleObj spid="_x0000_s2064" r:id="rId4" imgW="7697880" imgH="3328200" progId="Office12.wks.Sheet.8">
                  <p:embed/>
                </p:oleObj>
              </mc:Choice>
              <mc:Fallback>
                <p:oleObj r:id="rId4" imgW="7697880" imgH="3328200" progId="Office12.wks.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020" y="2554288"/>
                        <a:ext cx="8953500"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3188" name="TextBox 4"/>
          <p:cNvSpPr txBox="1">
            <a:spLocks noChangeArrowheads="1"/>
          </p:cNvSpPr>
          <p:nvPr/>
        </p:nvSpPr>
        <p:spPr bwMode="auto">
          <a:xfrm>
            <a:off x="214313" y="0"/>
            <a:ext cx="96440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000">
                <a:solidFill>
                  <a:schemeClr val="tx1"/>
                </a:solidFill>
                <a:latin typeface="Century Gothic" panose="020B0502020202020204" pitchFamily="34" charset="0"/>
                <a:ea typeface="方正兰亭黑简体" panose="02000000000000000000" pitchFamily="2" charset="-122"/>
              </a:defRPr>
            </a:lvl1pPr>
            <a:lvl2pPr marL="742950" indent="-285750">
              <a:lnSpc>
                <a:spcPct val="90000"/>
              </a:lnSpc>
              <a:spcBef>
                <a:spcPts val="500"/>
              </a:spcBef>
              <a:buFont typeface="Arial" panose="020B0604020202020204" pitchFamily="34" charset="0"/>
              <a:buChar char="•"/>
              <a:defRPr>
                <a:solidFill>
                  <a:schemeClr val="tx1"/>
                </a:solidFill>
                <a:latin typeface="方正兰亭细黑_GBK" panose="02000000000000000000" pitchFamily="2" charset="-122"/>
                <a:ea typeface="方正兰亭细黑_GBK" panose="02000000000000000000" pitchFamily="2" charset="-122"/>
              </a:defRPr>
            </a:lvl2pPr>
            <a:lvl3pPr marL="11430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3pPr>
            <a:lvl4pPr marL="1600200" indent="-228600">
              <a:lnSpc>
                <a:spcPct val="90000"/>
              </a:lnSpc>
              <a:spcBef>
                <a:spcPts val="500"/>
              </a:spcBef>
              <a:buFont typeface="Arial" panose="020B0604020202020204" pitchFamily="34" charset="0"/>
              <a:buChar char="•"/>
              <a:defRPr sz="1600">
                <a:solidFill>
                  <a:schemeClr val="tx1"/>
                </a:solidFill>
                <a:latin typeface="方正兰亭细黑_GBK" panose="02000000000000000000" pitchFamily="2" charset="-122"/>
                <a:ea typeface="方正兰亭细黑_GBK" panose="02000000000000000000" pitchFamily="2" charset="-122"/>
              </a:defRPr>
            </a:lvl4pPr>
            <a:lvl5pPr marL="2057400" indent="-228600">
              <a:lnSpc>
                <a:spcPct val="90000"/>
              </a:lnSpc>
              <a:spcBef>
                <a:spcPts val="500"/>
              </a:spcBef>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chemeClr val="tx1"/>
                </a:solidFill>
                <a:latin typeface="方正兰亭细黑_GBK" panose="02000000000000000000" pitchFamily="2" charset="-122"/>
                <a:ea typeface="方正兰亭细黑_GBK" panose="02000000000000000000" pitchFamily="2" charset="-122"/>
              </a:defRPr>
            </a:lvl9pPr>
          </a:lstStyle>
          <a:p>
            <a:pPr eaLnBrk="1" hangingPunct="1">
              <a:lnSpc>
                <a:spcPct val="100000"/>
              </a:lnSpc>
              <a:spcBef>
                <a:spcPct val="0"/>
              </a:spcBef>
              <a:buFont typeface="Arial" panose="020B0604020202020204" pitchFamily="34" charset="0"/>
              <a:buNone/>
            </a:pPr>
            <a:endParaRPr lang="zh-CN" altLang="en-US" sz="2200" b="1">
              <a:latin typeface="黑体" panose="02010609060101010101" pitchFamily="49" charset="-122"/>
              <a:ea typeface="黑体" panose="02010609060101010101" pitchFamily="49" charset="-122"/>
            </a:endParaRPr>
          </a:p>
        </p:txBody>
      </p:sp>
      <p:sp>
        <p:nvSpPr>
          <p:cNvPr id="76805" name="标题 1"/>
          <p:cNvSpPr txBox="1">
            <a:spLocks noChangeArrowheads="1"/>
          </p:cNvSpPr>
          <p:nvPr/>
        </p:nvSpPr>
        <p:spPr bwMode="auto">
          <a:xfrm>
            <a:off x="395288" y="314325"/>
            <a:ext cx="8229600"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000">
                <a:solidFill>
                  <a:schemeClr val="tx1"/>
                </a:solidFill>
                <a:latin typeface="Century Gothic" pitchFamily="34" charset="0"/>
                <a:ea typeface="方正兰亭黑简体" pitchFamily="2" charset="-122"/>
              </a:defRPr>
            </a:lvl1pPr>
            <a:lvl2pPr marL="742950" indent="-285750">
              <a:lnSpc>
                <a:spcPct val="90000"/>
              </a:lnSpc>
              <a:spcBef>
                <a:spcPts val="500"/>
              </a:spcBef>
              <a:buFont typeface="Arial" pitchFamily="34" charset="0"/>
              <a:buChar char="•"/>
              <a:defRPr>
                <a:solidFill>
                  <a:schemeClr val="tx1"/>
                </a:solidFill>
                <a:latin typeface="方正兰亭细黑_GBK" pitchFamily="2" charset="-122"/>
                <a:ea typeface="方正兰亭细黑_GBK" pitchFamily="2" charset="-122"/>
              </a:defRPr>
            </a:lvl2pPr>
            <a:lvl3pPr marL="1143000" indent="-228600">
              <a:lnSpc>
                <a:spcPct val="90000"/>
              </a:lnSpc>
              <a:spcBef>
                <a:spcPts val="500"/>
              </a:spcBef>
              <a:buFont typeface="Arial" pitchFamily="34" charset="0"/>
              <a:buChar char="•"/>
              <a:defRPr sz="1600">
                <a:solidFill>
                  <a:schemeClr val="tx1"/>
                </a:solidFill>
                <a:latin typeface="方正兰亭细黑_GBK" pitchFamily="2" charset="-122"/>
                <a:ea typeface="方正兰亭细黑_GBK" pitchFamily="2" charset="-122"/>
              </a:defRPr>
            </a:lvl3pPr>
            <a:lvl4pPr marL="1600200" indent="-228600">
              <a:lnSpc>
                <a:spcPct val="90000"/>
              </a:lnSpc>
              <a:spcBef>
                <a:spcPts val="500"/>
              </a:spcBef>
              <a:buFont typeface="Arial" pitchFamily="34" charset="0"/>
              <a:buChar char="•"/>
              <a:defRPr sz="1600">
                <a:solidFill>
                  <a:schemeClr val="tx1"/>
                </a:solidFill>
                <a:latin typeface="方正兰亭细黑_GBK" pitchFamily="2" charset="-122"/>
                <a:ea typeface="方正兰亭细黑_GBK" pitchFamily="2" charset="-122"/>
              </a:defRPr>
            </a:lvl4pPr>
            <a:lvl5pPr marL="2057400" indent="-228600">
              <a:lnSpc>
                <a:spcPct val="90000"/>
              </a:lnSpc>
              <a:spcBef>
                <a:spcPts val="500"/>
              </a:spcBef>
              <a:buFont typeface="Arial" pitchFamily="34" charset="0"/>
              <a:buChar char="•"/>
              <a:defRPr sz="1400">
                <a:solidFill>
                  <a:schemeClr val="tx1"/>
                </a:solidFill>
                <a:latin typeface="方正兰亭细黑_GBK" pitchFamily="2" charset="-122"/>
                <a:ea typeface="方正兰亭细黑_GBK" pitchFamily="2" charset="-122"/>
              </a:defRPr>
            </a:lvl5pPr>
            <a:lvl6pPr marL="25146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6pPr>
            <a:lvl7pPr marL="29718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7pPr>
            <a:lvl8pPr marL="34290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8pPr>
            <a:lvl9pPr marL="3886200" indent="-228600" eaLnBrk="0" fontAlgn="base" hangingPunct="0">
              <a:lnSpc>
                <a:spcPct val="90000"/>
              </a:lnSpc>
              <a:spcBef>
                <a:spcPts val="500"/>
              </a:spcBef>
              <a:spcAft>
                <a:spcPct val="0"/>
              </a:spcAft>
              <a:buFont typeface="Arial" pitchFamily="34" charset="0"/>
              <a:buChar char="•"/>
              <a:defRPr sz="1400">
                <a:solidFill>
                  <a:schemeClr val="tx1"/>
                </a:solidFill>
                <a:latin typeface="方正兰亭细黑_GBK" pitchFamily="2" charset="-122"/>
                <a:ea typeface="方正兰亭细黑_GBK" pitchFamily="2" charset="-122"/>
              </a:defRPr>
            </a:lvl9pPr>
          </a:lstStyle>
          <a:p>
            <a:pPr algn="ctr">
              <a:lnSpc>
                <a:spcPct val="100000"/>
              </a:lnSpc>
              <a:spcBef>
                <a:spcPct val="0"/>
              </a:spcBef>
              <a:buFont typeface="Arial" pitchFamily="34" charset="0"/>
              <a:buNone/>
              <a:defRPr/>
            </a:pPr>
            <a:endParaRPr lang="zh-CN" altLang="en-US" sz="3200" dirty="0" smtClean="0">
              <a:solidFill>
                <a:schemeClr val="accent1">
                  <a:lumMod val="75000"/>
                </a:schemeClr>
              </a:solidFill>
              <a:latin typeface="+mj-ea"/>
              <a:ea typeface="+mj-ea"/>
              <a:cs typeface="Times New Roman" pitchFamily="18" charset="0"/>
            </a:endParaRPr>
          </a:p>
        </p:txBody>
      </p:sp>
      <p:sp>
        <p:nvSpPr>
          <p:cNvPr id="7" name="圆角矩形 6"/>
          <p:cNvSpPr/>
          <p:nvPr/>
        </p:nvSpPr>
        <p:spPr>
          <a:xfrm>
            <a:off x="6659563" y="2184400"/>
            <a:ext cx="2062162" cy="1749425"/>
          </a:xfrm>
          <a:prstGeom prst="roundRect">
            <a:avLst/>
          </a:prstGeom>
          <a:solidFill>
            <a:schemeClr val="accent1">
              <a:lumMod val="75000"/>
            </a:schemeClr>
          </a:solidFill>
          <a:ln>
            <a:solidFill>
              <a:schemeClr val="tx2">
                <a:alpha val="25000"/>
              </a:schemeClr>
            </a:solidFill>
          </a:ln>
        </p:spPr>
        <p:style>
          <a:lnRef idx="3">
            <a:schemeClr val="lt1"/>
          </a:lnRef>
          <a:fillRef idx="1">
            <a:schemeClr val="accent2"/>
          </a:fillRef>
          <a:effectRef idx="1">
            <a:schemeClr val="accent2"/>
          </a:effectRef>
          <a:fontRef idx="minor">
            <a:schemeClr val="lt1"/>
          </a:fontRef>
        </p:style>
        <p:txBody>
          <a:bodyPr anchor="ctr"/>
          <a:lstStyle/>
          <a:p>
            <a:pPr algn="ctr" eaLnBrk="1" hangingPunct="1">
              <a:defRPr/>
            </a:pPr>
            <a:r>
              <a:rPr lang="en-US" altLang="zh-CN" sz="2000" dirty="0">
                <a:latin typeface="+mn-ea"/>
              </a:rPr>
              <a:t>TB-SAT</a:t>
            </a:r>
            <a:r>
              <a:rPr lang="zh-CN" altLang="en-US" sz="2000" dirty="0">
                <a:solidFill>
                  <a:schemeClr val="bg1"/>
                </a:solidFill>
                <a:latin typeface="+mn-ea"/>
              </a:rPr>
              <a:t>提高</a:t>
            </a:r>
            <a:endParaRPr lang="en-US" altLang="zh-CN" sz="2000" dirty="0">
              <a:solidFill>
                <a:schemeClr val="bg1"/>
              </a:solidFill>
              <a:latin typeface="+mn-ea"/>
            </a:endParaRPr>
          </a:p>
          <a:p>
            <a:pPr algn="ctr" eaLnBrk="1" hangingPunct="1">
              <a:defRPr/>
            </a:pPr>
            <a:r>
              <a:rPr lang="zh-CN" altLang="en-US" sz="2000" dirty="0">
                <a:solidFill>
                  <a:srgbClr val="FFFF00"/>
                </a:solidFill>
                <a:latin typeface="+mn-ea"/>
              </a:rPr>
              <a:t>真阳性</a:t>
            </a:r>
            <a:r>
              <a:rPr lang="zh-CN" altLang="en-US" sz="2000" dirty="0">
                <a:solidFill>
                  <a:schemeClr val="bg1"/>
                </a:solidFill>
                <a:latin typeface="+mn-ea"/>
              </a:rPr>
              <a:t>检出率！</a:t>
            </a:r>
          </a:p>
        </p:txBody>
      </p:sp>
      <p:sp>
        <p:nvSpPr>
          <p:cNvPr id="2" name="椭圆 1"/>
          <p:cNvSpPr/>
          <p:nvPr/>
        </p:nvSpPr>
        <p:spPr>
          <a:xfrm>
            <a:off x="2714625" y="5173663"/>
            <a:ext cx="647700" cy="935037"/>
          </a:xfrm>
          <a:prstGeom prst="ellipse">
            <a:avLst/>
          </a:prstGeom>
          <a:noFill/>
          <a:ln w="28575">
            <a:prstDash val="dash"/>
          </a:ln>
        </p:spPr>
        <p:style>
          <a:lnRef idx="2">
            <a:schemeClr val="accent2"/>
          </a:lnRef>
          <a:fillRef idx="1">
            <a:schemeClr val="lt1"/>
          </a:fillRef>
          <a:effectRef idx="0">
            <a:schemeClr val="accent2"/>
          </a:effectRef>
          <a:fontRef idx="minor">
            <a:schemeClr val="dk1"/>
          </a:fontRef>
        </p:style>
        <p:txBody>
          <a:bodyPr anchor="ctr"/>
          <a:lstStyle/>
          <a:p>
            <a:pPr algn="ctr" eaLnBrk="1" hangingPunct="1">
              <a:defRPr/>
            </a:pPr>
            <a:endParaRPr lang="zh-CN" altLang="en-US"/>
          </a:p>
        </p:txBody>
      </p:sp>
      <p:sp>
        <p:nvSpPr>
          <p:cNvPr id="3" name="标题 2"/>
          <p:cNvSpPr>
            <a:spLocks noGrp="1"/>
          </p:cNvSpPr>
          <p:nvPr>
            <p:ph type="title"/>
          </p:nvPr>
        </p:nvSpPr>
        <p:spPr>
          <a:xfrm>
            <a:off x="651640" y="274296"/>
            <a:ext cx="8240839" cy="634071"/>
          </a:xfrm>
        </p:spPr>
        <p:txBody>
          <a:bodyPr>
            <a:noAutofit/>
          </a:bodyPr>
          <a:lstStyle/>
          <a:p>
            <a:r>
              <a:rPr lang="en-US" altLang="zh-CN" dirty="0"/>
              <a:t>TB-SAT</a:t>
            </a:r>
            <a:r>
              <a:rPr lang="zh-CN" altLang="en-US" dirty="0"/>
              <a:t>法对</a:t>
            </a:r>
            <a:r>
              <a:rPr lang="en-US" altLang="zh-CN" dirty="0"/>
              <a:t>NTM</a:t>
            </a:r>
            <a:r>
              <a:rPr lang="zh-CN" altLang="en-US" dirty="0"/>
              <a:t>的排除能力（特异性</a:t>
            </a:r>
            <a:r>
              <a:rPr lang="zh-CN" altLang="en-US" dirty="0" smtClean="0"/>
              <a:t>）全面</a:t>
            </a:r>
            <a:r>
              <a:rPr lang="zh-CN" altLang="en-US" dirty="0"/>
              <a:t>优于其他</a:t>
            </a:r>
            <a:r>
              <a:rPr lang="zh-CN" altLang="en-US" dirty="0" smtClean="0"/>
              <a:t>方法</a:t>
            </a:r>
            <a:endParaRPr lang="zh-CN" altLang="en-US" dirty="0"/>
          </a:p>
        </p:txBody>
      </p:sp>
    </p:spTree>
    <p:extLst>
      <p:ext uri="{BB962C8B-B14F-4D97-AF65-F5344CB8AC3E}">
        <p14:creationId xmlns:p14="http://schemas.microsoft.com/office/powerpoint/2010/main" val="19023332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endParaRPr lang="zh-CN" altLang="en-US"/>
          </a:p>
        </p:txBody>
      </p:sp>
      <p:sp>
        <p:nvSpPr>
          <p:cNvPr id="4" name="Rectangle 3"/>
          <p:cNvSpPr txBox="1">
            <a:spLocks/>
          </p:cNvSpPr>
          <p:nvPr/>
        </p:nvSpPr>
        <p:spPr>
          <a:xfrm>
            <a:off x="485419" y="404664"/>
            <a:ext cx="8229600" cy="52578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endParaRPr lang="en-US" altLang="zh-CN" sz="5400" b="1" dirty="0" smtClean="0">
              <a:solidFill>
                <a:srgbClr val="CC3300"/>
              </a:solidFill>
              <a:latin typeface="+mj-ea"/>
              <a:ea typeface="+mj-ea"/>
            </a:endParaRPr>
          </a:p>
          <a:p>
            <a:pPr algn="ctr">
              <a:buFontTx/>
              <a:buNone/>
            </a:pPr>
            <a:endParaRPr lang="en-US" altLang="zh-CN" sz="5400" b="1" dirty="0">
              <a:solidFill>
                <a:srgbClr val="CC3300"/>
              </a:solidFill>
              <a:latin typeface="+mj-ea"/>
              <a:ea typeface="+mj-ea"/>
            </a:endParaRPr>
          </a:p>
          <a:p>
            <a:pPr algn="ctr">
              <a:buFontTx/>
              <a:buNone/>
            </a:pPr>
            <a:r>
              <a:rPr lang="en-US" altLang="zh-CN" sz="5400" b="1" dirty="0" smtClean="0">
                <a:solidFill>
                  <a:srgbClr val="CC3300"/>
                </a:solidFill>
                <a:latin typeface="+mj-ea"/>
                <a:ea typeface="+mj-ea"/>
              </a:rPr>
              <a:t>SAT</a:t>
            </a:r>
            <a:r>
              <a:rPr lang="zh-CN" altLang="en-US" sz="5400" b="1" dirty="0" smtClean="0">
                <a:solidFill>
                  <a:srgbClr val="CC3300"/>
                </a:solidFill>
                <a:latin typeface="+mj-ea"/>
                <a:ea typeface="+mj-ea"/>
              </a:rPr>
              <a:t>应用</a:t>
            </a:r>
            <a:endParaRPr lang="en-US" altLang="zh-CN" sz="5400" b="1" dirty="0" smtClean="0">
              <a:solidFill>
                <a:srgbClr val="CC3300"/>
              </a:solidFill>
              <a:latin typeface="+mj-ea"/>
              <a:ea typeface="+mj-ea"/>
            </a:endParaRPr>
          </a:p>
          <a:p>
            <a:pPr algn="ctr">
              <a:buFontTx/>
              <a:buNone/>
            </a:pPr>
            <a:r>
              <a:rPr lang="zh-CN" altLang="en-US" sz="5400" b="1" dirty="0" smtClean="0">
                <a:solidFill>
                  <a:srgbClr val="CC3300"/>
                </a:solidFill>
                <a:latin typeface="+mj-ea"/>
                <a:ea typeface="+mj-ea"/>
              </a:rPr>
              <a:t>肺炎支原体（</a:t>
            </a:r>
            <a:r>
              <a:rPr lang="en-US" altLang="zh-CN" sz="5400" b="1" dirty="0" smtClean="0">
                <a:solidFill>
                  <a:srgbClr val="CC3300"/>
                </a:solidFill>
                <a:latin typeface="+mj-ea"/>
                <a:ea typeface="+mj-ea"/>
              </a:rPr>
              <a:t>MP</a:t>
            </a:r>
            <a:r>
              <a:rPr lang="zh-CN" altLang="en-US" sz="5400" b="1" dirty="0" smtClean="0">
                <a:solidFill>
                  <a:srgbClr val="CC3300"/>
                </a:solidFill>
                <a:latin typeface="+mj-ea"/>
                <a:ea typeface="+mj-ea"/>
              </a:rPr>
              <a:t>）检测</a:t>
            </a:r>
          </a:p>
        </p:txBody>
      </p:sp>
    </p:spTree>
    <p:extLst>
      <p:ext uri="{BB962C8B-B14F-4D97-AF65-F5344CB8AC3E}">
        <p14:creationId xmlns:p14="http://schemas.microsoft.com/office/powerpoint/2010/main" val="3399025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a:xfrm>
            <a:off x="655783" y="274649"/>
            <a:ext cx="8031218" cy="634071"/>
          </a:xfrm>
        </p:spPr>
        <p:txBody>
          <a:bodyPr/>
          <a:lstStyle/>
          <a:p>
            <a:pPr>
              <a:lnSpc>
                <a:spcPct val="120000"/>
              </a:lnSpc>
            </a:pPr>
            <a:r>
              <a:rPr lang="en-US" altLang="zh-CN" dirty="0"/>
              <a:t>MP</a:t>
            </a:r>
            <a:r>
              <a:rPr lang="zh-CN" altLang="en-US" dirty="0"/>
              <a:t>诊断面临诸多问题</a:t>
            </a:r>
          </a:p>
        </p:txBody>
      </p:sp>
      <p:graphicFrame>
        <p:nvGraphicFramePr>
          <p:cNvPr id="4" name="表格 3">
            <a:extLst>
              <a:ext uri="{FF2B5EF4-FFF2-40B4-BE49-F238E27FC236}">
                <a16:creationId xmlns="" xmlns:a16="http://schemas.microsoft.com/office/drawing/2014/main" id="{A611EB45-EC8A-4797-85AB-6EFBD56BA059}"/>
              </a:ext>
            </a:extLst>
          </p:cNvPr>
          <p:cNvGraphicFramePr>
            <a:graphicFrameLocks noGrp="1"/>
          </p:cNvGraphicFramePr>
          <p:nvPr>
            <p:extLst>
              <p:ext uri="{D42A27DB-BD31-4B8C-83A1-F6EECF244321}">
                <p14:modId xmlns:p14="http://schemas.microsoft.com/office/powerpoint/2010/main" val="2503368954"/>
              </p:ext>
            </p:extLst>
          </p:nvPr>
        </p:nvGraphicFramePr>
        <p:xfrm>
          <a:off x="214312" y="1159016"/>
          <a:ext cx="8715375" cy="4790582"/>
        </p:xfrm>
        <a:graphic>
          <a:graphicData uri="http://schemas.openxmlformats.org/drawingml/2006/table">
            <a:tbl>
              <a:tblPr firstRow="1" bandRow="1">
                <a:tableStyleId>{5C22544A-7EE6-4342-B048-85BDC9FD1C3A}</a:tableStyleId>
              </a:tblPr>
              <a:tblGrid>
                <a:gridCol w="1857375">
                  <a:extLst>
                    <a:ext uri="{9D8B030D-6E8A-4147-A177-3AD203B41FA5}">
                      <a16:colId xmlns="" xmlns:a16="http://schemas.microsoft.com/office/drawing/2014/main" val="20000"/>
                    </a:ext>
                  </a:extLst>
                </a:gridCol>
                <a:gridCol w="6858000">
                  <a:extLst>
                    <a:ext uri="{9D8B030D-6E8A-4147-A177-3AD203B41FA5}">
                      <a16:colId xmlns="" xmlns:a16="http://schemas.microsoft.com/office/drawing/2014/main" val="20001"/>
                    </a:ext>
                  </a:extLst>
                </a:gridCol>
              </a:tblGrid>
              <a:tr h="478008">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r>
                        <a:rPr kumimoji="0" lang="zh-CN" altLang="en-US" sz="2400" b="1" i="0" u="none" strike="noStrike" cap="none" normalizeH="0" baseline="0" dirty="0">
                          <a:ln>
                            <a:noFill/>
                          </a:ln>
                          <a:solidFill>
                            <a:schemeClr val="bg1"/>
                          </a:solidFill>
                          <a:effectLst/>
                          <a:latin typeface="+mn-ea"/>
                          <a:ea typeface="+mn-ea"/>
                          <a:cs typeface="Arial" panose="020B0604020202020204" pitchFamily="34" charset="0"/>
                          <a:sym typeface="Calibri" panose="020F0502020204030204" charset="0"/>
                        </a:rPr>
                        <a:t>诊断方法</a:t>
                      </a:r>
                    </a:p>
                  </a:txBody>
                  <a:tcPr marL="91439" marR="91439" anchor="ctr" horzOverflow="overflow"/>
                </a:tc>
                <a:tc>
                  <a:txBody>
                    <a:bodyPr/>
                    <a:lstStyle/>
                    <a:p>
                      <a:pPr marL="0" marR="0" lvl="0" indent="0" algn="ctr" defTabSz="0" rtl="0" eaLnBrk="0" fontAlgn="base" latinLnBrk="0" hangingPunct="0">
                        <a:lnSpc>
                          <a:spcPct val="120000"/>
                        </a:lnSpc>
                        <a:spcBef>
                          <a:spcPct val="0"/>
                        </a:spcBef>
                        <a:spcAft>
                          <a:spcPct val="0"/>
                        </a:spcAft>
                        <a:buClrTx/>
                        <a:buSzTx/>
                        <a:buFont typeface="Arial" panose="020B0604020202020204" pitchFamily="34" charset="0"/>
                        <a:buNone/>
                      </a:pPr>
                      <a:r>
                        <a:rPr kumimoji="0" lang="zh-CN" altLang="en-US" sz="2400" b="1" i="0" u="none" strike="noStrike" cap="none" normalizeH="0" baseline="0" dirty="0">
                          <a:ln>
                            <a:noFill/>
                          </a:ln>
                          <a:solidFill>
                            <a:schemeClr val="bg1"/>
                          </a:solidFill>
                          <a:effectLst/>
                          <a:latin typeface="+mn-ea"/>
                          <a:ea typeface="+mn-ea"/>
                          <a:cs typeface="Arial" panose="020B0604020202020204" pitchFamily="34" charset="0"/>
                          <a:sym typeface="Calibri" panose="020F0502020204030204" charset="0"/>
                        </a:rPr>
                        <a:t>特点</a:t>
                      </a:r>
                    </a:p>
                  </a:txBody>
                  <a:tcPr marL="91439" marR="91439" anchor="ctr" horzOverflow="overflow"/>
                </a:tc>
                <a:extLst>
                  <a:ext uri="{0D108BD9-81ED-4DB2-BD59-A6C34878D82A}">
                    <a16:rowId xmlns="" xmlns:a16="http://schemas.microsoft.com/office/drawing/2014/main" val="10000"/>
                  </a:ext>
                </a:extLst>
              </a:tr>
              <a:tr h="508768">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a:ln>
                            <a:noFill/>
                          </a:ln>
                          <a:solidFill>
                            <a:schemeClr val="tx1"/>
                          </a:solidFill>
                          <a:effectLst/>
                          <a:latin typeface="+mn-ea"/>
                          <a:cs typeface="Times New Roman" panose="02020603050405020304" pitchFamily="18" charset="0"/>
                          <a:sym typeface="Calibri" panose="020F0502020204030204" charset="0"/>
                        </a:rPr>
                        <a:t>临床诊断</a:t>
                      </a:r>
                    </a:p>
                  </a:txBody>
                  <a:tcPr marL="91439" marR="91439" anchor="ctr" horzOverflow="overflow"/>
                </a:tc>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r>
                        <a:rPr kumimoji="0" lang="zh-CN" altLang="en-US" sz="1600" b="0" i="0" u="none" strike="noStrike" kern="1200" cap="none" normalizeH="0" baseline="0" dirty="0">
                          <a:ln>
                            <a:noFill/>
                          </a:ln>
                          <a:solidFill>
                            <a:srgbClr val="000000"/>
                          </a:solidFill>
                          <a:effectLst/>
                          <a:latin typeface="Times New Roman" pitchFamily="18" charset="0"/>
                          <a:ea typeface="黑体" pitchFamily="49" charset="-122"/>
                          <a:cs typeface="+mn-cs"/>
                          <a:sym typeface="Calibri" panose="020F0502020204030204" charset="0"/>
                        </a:rPr>
                        <a:t>症状主要为咳嗽、发烧等症状，很难和其他肺部疾病区分。</a:t>
                      </a:r>
                    </a:p>
                  </a:txBody>
                  <a:tcPr marL="91439" marR="91439" anchor="ctr" horzOverflow="overflow"/>
                </a:tc>
                <a:extLst>
                  <a:ext uri="{0D108BD9-81ED-4DB2-BD59-A6C34878D82A}">
                    <a16:rowId xmlns="" xmlns:a16="http://schemas.microsoft.com/office/drawing/2014/main" val="10001"/>
                  </a:ext>
                </a:extLst>
              </a:tr>
              <a:tr h="525651">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r>
                        <a:rPr kumimoji="0" lang="zh-CN" altLang="en-US" sz="2000" b="1" i="0" u="none" strike="noStrike" cap="none" normalizeH="0" baseline="0" dirty="0">
                          <a:ln>
                            <a:noFill/>
                          </a:ln>
                          <a:solidFill>
                            <a:schemeClr val="tx1"/>
                          </a:solidFill>
                          <a:effectLst/>
                          <a:latin typeface="+mn-ea"/>
                          <a:cs typeface="Times New Roman" panose="02020603050405020304" pitchFamily="18" charset="0"/>
                          <a:sym typeface="Calibri" panose="020F0502020204030204" charset="0"/>
                        </a:rPr>
                        <a:t>影像学诊断</a:t>
                      </a:r>
                    </a:p>
                  </a:txBody>
                  <a:tcPr marL="91439" marR="91439" anchor="ctr" horzOverflow="overflow"/>
                </a:tc>
                <a:tc>
                  <a:txBody>
                    <a:bodyPr/>
                    <a:lstStyle/>
                    <a:p>
                      <a:pPr>
                        <a:lnSpc>
                          <a:spcPct val="120000"/>
                        </a:lnSpc>
                        <a:spcBef>
                          <a:spcPts val="0"/>
                        </a:spcBef>
                        <a:spcAft>
                          <a:spcPts val="0"/>
                        </a:spcAft>
                      </a:pPr>
                      <a:r>
                        <a:rPr kumimoji="0" lang="zh-CN" altLang="en-US" sz="1600" b="0" i="0" u="none" strike="noStrike" kern="1200" cap="none" normalizeH="0" baseline="0" dirty="0">
                          <a:ln>
                            <a:noFill/>
                          </a:ln>
                          <a:solidFill>
                            <a:srgbClr val="000000"/>
                          </a:solidFill>
                          <a:effectLst/>
                          <a:latin typeface="Times New Roman" pitchFamily="18" charset="0"/>
                          <a:ea typeface="黑体" pitchFamily="49" charset="-122"/>
                          <a:cs typeface="+mn-cs"/>
                          <a:sym typeface="Calibri" panose="020F0502020204030204" charset="0"/>
                        </a:rPr>
                        <a:t>胸部</a:t>
                      </a:r>
                      <a:r>
                        <a:rPr kumimoji="0" lang="en-US" altLang="en-US" sz="1600" b="0" i="0" u="none" strike="noStrike" kern="1200" cap="none" normalizeH="0" baseline="0" dirty="0">
                          <a:ln>
                            <a:noFill/>
                          </a:ln>
                          <a:solidFill>
                            <a:srgbClr val="000000"/>
                          </a:solidFill>
                          <a:effectLst/>
                          <a:latin typeface="Times New Roman" pitchFamily="18" charset="0"/>
                          <a:ea typeface="黑体" pitchFamily="49" charset="-122"/>
                          <a:cs typeface="+mn-cs"/>
                          <a:sym typeface="Calibri" panose="020F0502020204030204" charset="0"/>
                        </a:rPr>
                        <a:t>X</a:t>
                      </a:r>
                      <a:r>
                        <a:rPr kumimoji="0" lang="zh-CN" altLang="en-US" sz="1600" b="0" i="0" u="none" strike="noStrike" kern="1200" cap="none" normalizeH="0" baseline="0" dirty="0">
                          <a:ln>
                            <a:noFill/>
                          </a:ln>
                          <a:solidFill>
                            <a:srgbClr val="000000"/>
                          </a:solidFill>
                          <a:effectLst/>
                          <a:latin typeface="Times New Roman" pitchFamily="18" charset="0"/>
                          <a:ea typeface="黑体" pitchFamily="49" charset="-122"/>
                          <a:cs typeface="+mn-cs"/>
                          <a:sym typeface="Calibri" panose="020F0502020204030204" charset="0"/>
                        </a:rPr>
                        <a:t>线异常率明显高于肺部体征阳性率，其表现呈多样性。</a:t>
                      </a:r>
                    </a:p>
                  </a:txBody>
                  <a:tcPr marL="91439" marR="91439" anchor="ctr" horzOverflow="overflow"/>
                </a:tc>
                <a:extLst>
                  <a:ext uri="{0D108BD9-81ED-4DB2-BD59-A6C34878D82A}">
                    <a16:rowId xmlns="" xmlns:a16="http://schemas.microsoft.com/office/drawing/2014/main" val="10002"/>
                  </a:ext>
                </a:extLst>
              </a:tr>
              <a:tr h="907934">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r>
                        <a:rPr kumimoji="0" lang="en-US" altLang="zh-CN" sz="2000" b="1" i="0" u="none" strike="noStrike" kern="1200" cap="none" normalizeH="0" baseline="0" dirty="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MP</a:t>
                      </a:r>
                      <a:r>
                        <a:rPr kumimoji="0" lang="zh-CN" altLang="en-US" sz="2000" b="1" i="0" u="none" strike="noStrike" kern="1200" cap="none" normalizeH="0" baseline="0" dirty="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培养</a:t>
                      </a: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sym typeface="Calibri" pitchFamily="34" charset="0"/>
                        </a:rPr>
                        <a:t>MP</a:t>
                      </a:r>
                      <a:r>
                        <a:rPr kumimoji="0" lang="zh-CN" altLang="en-US" sz="1600" b="0" i="0" u="none" strike="noStrike" cap="none" normalizeH="0" baseline="0" dirty="0" smtClean="0">
                          <a:ln>
                            <a:noFill/>
                          </a:ln>
                          <a:solidFill>
                            <a:srgbClr val="000000"/>
                          </a:solidFill>
                          <a:effectLst/>
                          <a:latin typeface="Times New Roman" pitchFamily="18" charset="0"/>
                          <a:ea typeface="黑体" pitchFamily="49" charset="-122"/>
                          <a:sym typeface="Calibri" pitchFamily="34" charset="0"/>
                        </a:rPr>
                        <a:t>的分离培养和鉴定是诊断的金标准。但</a:t>
                      </a:r>
                      <a:r>
                        <a:rPr kumimoji="0" lang="en-US" altLang="zh-CN"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sym typeface="Calibri" pitchFamily="34" charset="0"/>
                        </a:rPr>
                        <a:t>MP</a:t>
                      </a:r>
                      <a:r>
                        <a:rPr kumimoji="0" lang="zh-CN" altLang="en-US" sz="1600" b="0" i="0" u="none" strike="noStrike" cap="none" normalizeH="0" baseline="0" dirty="0" smtClean="0">
                          <a:ln>
                            <a:noFill/>
                          </a:ln>
                          <a:solidFill>
                            <a:srgbClr val="000000"/>
                          </a:solidFill>
                          <a:effectLst/>
                          <a:latin typeface="Times New Roman" pitchFamily="18" charset="0"/>
                          <a:ea typeface="黑体" pitchFamily="49" charset="-122"/>
                          <a:sym typeface="Calibri" pitchFamily="34" charset="0"/>
                        </a:rPr>
                        <a:t>对培养条件要求苛刻，需要含胆固醇的特殊培养基，生长缓慢，</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一般需</a:t>
                      </a:r>
                      <a:r>
                        <a:rPr kumimoji="0" lang="en-US" altLang="zh-CN" sz="16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sym typeface="Calibri" pitchFamily="34" charset="0"/>
                        </a:rPr>
                        <a:t>3</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a:t>
                      </a:r>
                      <a:r>
                        <a:rPr kumimoji="0" lang="en-US" altLang="zh-CN" sz="16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sym typeface="Calibri" pitchFamily="34" charset="0"/>
                        </a:rPr>
                        <a:t>4</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周作出正确判定，污染多，不太适合临床应用。</a:t>
                      </a:r>
                    </a:p>
                  </a:txBody>
                  <a:tcPr anchor="ctr" horzOverflow="overflow"/>
                </a:tc>
                <a:extLst>
                  <a:ext uri="{0D108BD9-81ED-4DB2-BD59-A6C34878D82A}">
                    <a16:rowId xmlns="" xmlns:a16="http://schemas.microsoft.com/office/drawing/2014/main" val="10003"/>
                  </a:ext>
                </a:extLst>
              </a:tr>
              <a:tr h="1127695">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defRPr/>
                      </a:pPr>
                      <a:r>
                        <a:rPr kumimoji="0" lang="zh-CN" altLang="en-US" sz="2000" b="1" i="0" u="none" strike="noStrike" kern="1200" cap="none" normalizeH="0" baseline="0" dirty="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血清学</a:t>
                      </a:r>
                    </a:p>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pPr>
                      <a:endParaRPr lang="zh-CN" altLang="en-US" sz="1800" b="0" i="0" kern="1200" dirty="0">
                        <a:solidFill>
                          <a:schemeClr val="dk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sym typeface="Calibri" pitchFamily="34" charset="0"/>
                        </a:rPr>
                        <a:t>MP-IgM</a:t>
                      </a:r>
                      <a:r>
                        <a:rPr kumimoji="0" lang="zh-CN" altLang="en-US" sz="1600" b="0" i="0" u="none" strike="noStrike" cap="none" normalizeH="0" baseline="0" dirty="0" smtClean="0">
                          <a:ln>
                            <a:noFill/>
                          </a:ln>
                          <a:solidFill>
                            <a:srgbClr val="000000"/>
                          </a:solidFill>
                          <a:effectLst/>
                          <a:latin typeface="Times New Roman" pitchFamily="18" charset="0"/>
                          <a:ea typeface="黑体" pitchFamily="49" charset="-122"/>
                          <a:sym typeface="Calibri" pitchFamily="34" charset="0"/>
                        </a:rPr>
                        <a:t>抗体一般在感染一周后升高，</a:t>
                      </a:r>
                      <a:r>
                        <a:rPr kumimoji="0" lang="en-US" altLang="zh-CN"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sym typeface="Calibri" pitchFamily="34" charset="0"/>
                        </a:rPr>
                        <a:t>2-4</a:t>
                      </a:r>
                      <a:r>
                        <a:rPr kumimoji="0" lang="zh-CN" altLang="en-US" sz="1600" b="0" i="0" u="none" strike="noStrike" cap="none" normalizeH="0" baseline="0" dirty="0" smtClean="0">
                          <a:ln>
                            <a:noFill/>
                          </a:ln>
                          <a:solidFill>
                            <a:srgbClr val="000000"/>
                          </a:solidFill>
                          <a:effectLst/>
                          <a:latin typeface="Times New Roman" pitchFamily="18" charset="0"/>
                          <a:ea typeface="黑体" pitchFamily="49" charset="-122"/>
                          <a:sym typeface="Calibri" pitchFamily="34" charset="0"/>
                        </a:rPr>
                        <a:t>周达高峰，在疾病早期检测敏感度低。</a:t>
                      </a:r>
                      <a:r>
                        <a:rPr kumimoji="0" lang="en-US" altLang="zh-CN" sz="16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sym typeface="Calibri" pitchFamily="34" charset="0"/>
                        </a:rPr>
                        <a:t>MP-IgM</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抗体在体内存留时间为</a:t>
                      </a:r>
                      <a:r>
                        <a:rPr kumimoji="0" lang="en-US" altLang="zh-CN" sz="16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sym typeface="Calibri" pitchFamily="34" charset="0"/>
                        </a:rPr>
                        <a:t>3~6</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个月，治愈后持续阳性，不能真实反应感染状态</a:t>
                      </a:r>
                    </a:p>
                  </a:txBody>
                  <a:tcPr anchor="ctr" horzOverflow="overflow"/>
                </a:tc>
                <a:extLst>
                  <a:ext uri="{0D108BD9-81ED-4DB2-BD59-A6C34878D82A}">
                    <a16:rowId xmlns="" xmlns:a16="http://schemas.microsoft.com/office/drawing/2014/main" val="10004"/>
                  </a:ext>
                </a:extLst>
              </a:tr>
              <a:tr h="1190182">
                <a:tc>
                  <a:txBody>
                    <a:bodyPr/>
                    <a:lstStyle/>
                    <a:p>
                      <a:pPr marL="0" marR="0" lvl="0" indent="0" algn="l" defTabSz="0" rtl="0" eaLnBrk="0" fontAlgn="base" latinLnBrk="0" hangingPunct="0">
                        <a:lnSpc>
                          <a:spcPct val="120000"/>
                        </a:lnSpc>
                        <a:spcBef>
                          <a:spcPct val="0"/>
                        </a:spcBef>
                        <a:spcAft>
                          <a:spcPct val="0"/>
                        </a:spcAft>
                        <a:buClrTx/>
                        <a:buSzTx/>
                        <a:buFont typeface="Arial" panose="020B0604020202020204" pitchFamily="34" charset="0"/>
                        <a:buNone/>
                        <a:defRPr/>
                      </a:pPr>
                      <a:r>
                        <a:rPr kumimoji="0" lang="en-US" altLang="zh-CN" sz="2000" b="1" i="0" u="none" strike="noStrike" kern="1200" cap="none" normalizeH="0" baseline="0" dirty="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PCR-DNA</a:t>
                      </a:r>
                      <a:r>
                        <a:rPr kumimoji="0" lang="zh-CN" altLang="en-US" sz="2000" b="1" i="0" u="none" strike="noStrike" kern="1200" cap="none" normalizeH="0" baseline="0" dirty="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方法</a:t>
                      </a:r>
                    </a:p>
                  </a:txBody>
                  <a:tcPr anchor="ctr" horzOverflow="overflow"/>
                </a:tc>
                <a:tc>
                  <a:txBody>
                    <a:bodyPr/>
                    <a:lstStyle/>
                    <a:p>
                      <a:pPr marL="0" algn="l" defTabSz="914400" rtl="0" eaLnBrk="1" latinLnBrk="0" hangingPunct="1">
                        <a:lnSpc>
                          <a:spcPct val="120000"/>
                        </a:lnSpc>
                        <a:spcBef>
                          <a:spcPts val="0"/>
                        </a:spcBef>
                        <a:spcAft>
                          <a:spcPts val="0"/>
                        </a:spcAft>
                      </a:pPr>
                      <a:r>
                        <a:rPr kumimoji="0" lang="en-US" altLang="zh-CN" sz="1600" b="0" i="0" u="none" strike="noStrike" kern="1200" cap="none" normalizeH="0" baseline="0" dirty="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PCR</a:t>
                      </a:r>
                      <a:r>
                        <a:rPr kumimoji="0" lang="zh-CN" altLang="en-US" sz="1600" b="0" i="0" u="none" strike="noStrike" kern="1200" cap="none" normalizeH="0" baseline="0" dirty="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具有实验时间短、特异性和敏感性高等特点，可用于早期诊断。</a:t>
                      </a:r>
                      <a:endParaRPr kumimoji="0" lang="en-US" altLang="zh-CN" sz="1600" b="0" i="0" u="none" strike="noStrike" kern="1200" cap="none" normalizeH="0" baseline="0" dirty="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endParaRPr>
                    </a:p>
                    <a:p>
                      <a:pPr marL="0" algn="l" defTabSz="914400" rtl="0" eaLnBrk="1" latinLnBrk="0" hangingPunct="1">
                        <a:lnSpc>
                          <a:spcPct val="120000"/>
                        </a:lnSpc>
                        <a:spcBef>
                          <a:spcPts val="0"/>
                        </a:spcBef>
                        <a:spcAft>
                          <a:spcPts val="0"/>
                        </a:spcAft>
                      </a:pPr>
                      <a:r>
                        <a:rPr kumimoji="0" lang="zh-CN" altLang="en-US" sz="1600" b="0" i="0" u="none" strike="noStrike" kern="1200" cap="none" normalizeH="0" baseline="0" dirty="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rPr>
                        <a:t>但操作复杂，对实验室的条件要求较高。</a:t>
                      </a:r>
                      <a:endParaRPr kumimoji="0" lang="en-US" altLang="zh-CN" sz="1600" b="0" i="0" u="none" strike="noStrike" kern="1200" cap="none" normalizeH="0" baseline="0" dirty="0">
                        <a:ln>
                          <a:noFill/>
                        </a:ln>
                        <a:solidFill>
                          <a:srgbClr val="000000"/>
                        </a:solidFill>
                        <a:effectLst/>
                        <a:latin typeface="Times New Roman" panose="02020603050405020304" pitchFamily="18" charset="0"/>
                        <a:ea typeface="黑体" panose="02010609060101010101" pitchFamily="49" charset="-122"/>
                        <a:cs typeface="Times New Roman" panose="02020603050405020304" pitchFamily="18" charset="0"/>
                        <a:sym typeface="Calibri" panose="020F050202020403020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死菌检测也阳性，</a:t>
                      </a:r>
                      <a:r>
                        <a:rPr kumimoji="0" lang="en-US" altLang="zh-CN"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DNA</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持续携带的中位时间为</a:t>
                      </a:r>
                      <a:r>
                        <a:rPr kumimoji="0" lang="en-US" altLang="zh-CN"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7</a:t>
                      </a: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周</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Times New Roman" pitchFamily="18" charset="0"/>
                          <a:ea typeface="黑体" pitchFamily="49" charset="-122"/>
                          <a:sym typeface="Calibri" pitchFamily="34" charset="0"/>
                        </a:rPr>
                        <a:t>不能用于临床疗效的评估</a:t>
                      </a:r>
                    </a:p>
                  </a:txBody>
                  <a:tcPr anchor="ctr" horzOverflow="overflow"/>
                </a:tc>
                <a:extLst>
                  <a:ext uri="{0D108BD9-81ED-4DB2-BD59-A6C34878D82A}">
                    <a16:rowId xmlns="" xmlns:a16="http://schemas.microsoft.com/office/drawing/2014/main" val="10005"/>
                  </a:ext>
                </a:extLst>
              </a:tr>
            </a:tbl>
          </a:graphicData>
        </a:graphic>
      </p:graphicFrame>
      <p:sp>
        <p:nvSpPr>
          <p:cNvPr id="5" name="TextBox 5">
            <a:extLst>
              <a:ext uri="{FF2B5EF4-FFF2-40B4-BE49-F238E27FC236}">
                <a16:creationId xmlns="" xmlns:a16="http://schemas.microsoft.com/office/drawing/2014/main" id="{ED190965-0C8C-4205-B2EB-9835B55B9D01}"/>
              </a:ext>
            </a:extLst>
          </p:cNvPr>
          <p:cNvSpPr txBox="1"/>
          <p:nvPr/>
        </p:nvSpPr>
        <p:spPr>
          <a:xfrm>
            <a:off x="166623" y="6237312"/>
            <a:ext cx="4477385" cy="262316"/>
          </a:xfrm>
          <a:prstGeom prst="rect">
            <a:avLst/>
          </a:prstGeom>
          <a:noFill/>
          <a:ln w="9525">
            <a:noFill/>
          </a:ln>
        </p:spPr>
        <p:txBody>
          <a:bodyPr wrap="square" anchor="t">
            <a:spAutoFit/>
          </a:bodyPr>
          <a:lstStyle/>
          <a:p>
            <a:pPr lvl="0" indent="0">
              <a:lnSpc>
                <a:spcPct val="120000"/>
              </a:lnSpc>
            </a:pPr>
            <a:r>
              <a:rPr lang="zh-CN" altLang="en-US" sz="1000" dirty="0">
                <a:latin typeface="+mn-ea"/>
              </a:rPr>
              <a:t>儿童社区获得性肺炎管理指南（</a:t>
            </a:r>
            <a:r>
              <a:rPr lang="en-US" altLang="zh-CN" sz="1000" dirty="0">
                <a:latin typeface="+mn-ea"/>
              </a:rPr>
              <a:t>2013</a:t>
            </a:r>
            <a:r>
              <a:rPr lang="zh-CN" altLang="en-US" sz="1000" dirty="0">
                <a:latin typeface="+mn-ea"/>
              </a:rPr>
              <a:t>修订）</a:t>
            </a:r>
            <a:r>
              <a:rPr lang="en-US" altLang="zh-CN" sz="1000" dirty="0">
                <a:latin typeface="+mn-ea"/>
              </a:rPr>
              <a:t>,</a:t>
            </a:r>
            <a:r>
              <a:rPr lang="zh-CN" altLang="en-US" sz="1000" dirty="0">
                <a:latin typeface="+mn-ea"/>
              </a:rPr>
              <a:t>中华儿科杂志</a:t>
            </a:r>
            <a:r>
              <a:rPr lang="en-US" altLang="zh-CN" sz="1000" dirty="0">
                <a:latin typeface="+mn-ea"/>
              </a:rPr>
              <a:t>, 2013</a:t>
            </a:r>
            <a:endParaRPr lang="zh-CN" altLang="en-US" sz="1000" dirty="0">
              <a:latin typeface="+mn-ea"/>
            </a:endParaRPr>
          </a:p>
        </p:txBody>
      </p:sp>
    </p:spTree>
    <p:extLst>
      <p:ext uri="{BB962C8B-B14F-4D97-AF65-F5344CB8AC3E}">
        <p14:creationId xmlns:p14="http://schemas.microsoft.com/office/powerpoint/2010/main" val="3411084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hp\AppData\Roaming\Tencent\Users\565113708\QQ\WinTemp\RichOle\CMHI0JR_4@0C(JJS`4WX{5S.png">
            <a:extLst>
              <a:ext uri="{FF2B5EF4-FFF2-40B4-BE49-F238E27FC236}">
                <a16:creationId xmlns="" xmlns:a16="http://schemas.microsoft.com/office/drawing/2014/main" id="{BACD1791-FFA4-4705-A56A-CFE9DA267E9F}"/>
              </a:ext>
            </a:extLst>
          </p:cNvPr>
          <p:cNvPicPr>
            <a:picLocks noChangeAspect="1"/>
          </p:cNvPicPr>
          <p:nvPr/>
        </p:nvPicPr>
        <p:blipFill>
          <a:blip r:embed="rId3"/>
          <a:srcRect l="2438"/>
          <a:stretch>
            <a:fillRect/>
          </a:stretch>
        </p:blipFill>
        <p:spPr>
          <a:xfrm>
            <a:off x="107504" y="764704"/>
            <a:ext cx="8687001" cy="3429556"/>
          </a:xfrm>
          <a:prstGeom prst="rect">
            <a:avLst/>
          </a:prstGeom>
          <a:noFill/>
          <a:ln w="9525">
            <a:noFill/>
          </a:ln>
        </p:spPr>
      </p:pic>
      <p:pic>
        <p:nvPicPr>
          <p:cNvPr id="13" name="Picture 3">
            <a:extLst>
              <a:ext uri="{FF2B5EF4-FFF2-40B4-BE49-F238E27FC236}">
                <a16:creationId xmlns="" xmlns:a16="http://schemas.microsoft.com/office/drawing/2014/main" id="{B95DE1A6-CFEB-4EEC-AA61-413F590231B1}"/>
              </a:ext>
            </a:extLst>
          </p:cNvPr>
          <p:cNvPicPr>
            <a:picLocks noChangeAspect="1"/>
          </p:cNvPicPr>
          <p:nvPr/>
        </p:nvPicPr>
        <p:blipFill>
          <a:blip r:embed="rId4"/>
          <a:stretch>
            <a:fillRect/>
          </a:stretch>
        </p:blipFill>
        <p:spPr>
          <a:xfrm>
            <a:off x="4520032" y="4023886"/>
            <a:ext cx="3975243" cy="2357442"/>
          </a:xfrm>
          <a:prstGeom prst="rect">
            <a:avLst/>
          </a:prstGeom>
          <a:noFill/>
          <a:ln w="9525">
            <a:noFill/>
          </a:ln>
        </p:spPr>
      </p:pic>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a:xfrm>
            <a:off x="655783" y="274649"/>
            <a:ext cx="8031218" cy="634071"/>
          </a:xfrm>
        </p:spPr>
        <p:txBody>
          <a:bodyPr/>
          <a:lstStyle/>
          <a:p>
            <a:pPr>
              <a:lnSpc>
                <a:spcPct val="120000"/>
              </a:lnSpc>
            </a:pPr>
            <a:r>
              <a:rPr lang="en-US" altLang="zh-CN" dirty="0"/>
              <a:t>MP</a:t>
            </a:r>
            <a:r>
              <a:rPr lang="zh-CN" altLang="en-US" dirty="0"/>
              <a:t>检测相关共识</a:t>
            </a:r>
          </a:p>
        </p:txBody>
      </p:sp>
      <p:pic>
        <p:nvPicPr>
          <p:cNvPr id="7" name="Picture 2" descr="C:\Users\hp\AppData\Roaming\Tencent\Users\565113708\QQ\WinTemp\RichOle\}LS3SSC9CI0QZ]0Y~@IYPF2.png">
            <a:extLst>
              <a:ext uri="{FF2B5EF4-FFF2-40B4-BE49-F238E27FC236}">
                <a16:creationId xmlns="" xmlns:a16="http://schemas.microsoft.com/office/drawing/2014/main" id="{D4D9380F-7327-41F5-B891-8A194FA591AA}"/>
              </a:ext>
            </a:extLst>
          </p:cNvPr>
          <p:cNvPicPr>
            <a:picLocks noChangeAspect="1"/>
          </p:cNvPicPr>
          <p:nvPr/>
        </p:nvPicPr>
        <p:blipFill>
          <a:blip r:embed="rId5"/>
          <a:stretch>
            <a:fillRect/>
          </a:stretch>
        </p:blipFill>
        <p:spPr>
          <a:xfrm>
            <a:off x="0" y="4447951"/>
            <a:ext cx="4357688" cy="1357313"/>
          </a:xfrm>
          <a:prstGeom prst="rect">
            <a:avLst/>
          </a:prstGeom>
          <a:noFill/>
          <a:ln w="9525">
            <a:noFill/>
          </a:ln>
        </p:spPr>
      </p:pic>
      <p:cxnSp>
        <p:nvCxnSpPr>
          <p:cNvPr id="8" name="直接连接符 7">
            <a:extLst>
              <a:ext uri="{FF2B5EF4-FFF2-40B4-BE49-F238E27FC236}">
                <a16:creationId xmlns="" xmlns:a16="http://schemas.microsoft.com/office/drawing/2014/main" id="{8ADFE3F5-435C-4676-8228-FE6C5D08D66F}"/>
              </a:ext>
            </a:extLst>
          </p:cNvPr>
          <p:cNvCxnSpPr/>
          <p:nvPr/>
        </p:nvCxnSpPr>
        <p:spPr>
          <a:xfrm>
            <a:off x="0" y="5000625"/>
            <a:ext cx="4000500" cy="1588"/>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圆角矩形 20">
            <a:extLst>
              <a:ext uri="{FF2B5EF4-FFF2-40B4-BE49-F238E27FC236}">
                <a16:creationId xmlns="" xmlns:a16="http://schemas.microsoft.com/office/drawing/2014/main" id="{9418450F-26D7-4B9C-8EB1-106164412E6F}"/>
              </a:ext>
            </a:extLst>
          </p:cNvPr>
          <p:cNvSpPr/>
          <p:nvPr/>
        </p:nvSpPr>
        <p:spPr>
          <a:xfrm>
            <a:off x="4372815" y="3956982"/>
            <a:ext cx="4143375" cy="78367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直接连接符 9">
            <a:extLst>
              <a:ext uri="{FF2B5EF4-FFF2-40B4-BE49-F238E27FC236}">
                <a16:creationId xmlns="" xmlns:a16="http://schemas.microsoft.com/office/drawing/2014/main" id="{D3C6AC86-991B-4AB3-9F36-5737E45D94DE}"/>
              </a:ext>
            </a:extLst>
          </p:cNvPr>
          <p:cNvCxnSpPr/>
          <p:nvPr/>
        </p:nvCxnSpPr>
        <p:spPr>
          <a:xfrm>
            <a:off x="4408210" y="5678835"/>
            <a:ext cx="4000500" cy="1588"/>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D842BF59-0AE6-497E-8A32-65F7162C03A7}"/>
              </a:ext>
            </a:extLst>
          </p:cNvPr>
          <p:cNvCxnSpPr/>
          <p:nvPr/>
        </p:nvCxnSpPr>
        <p:spPr>
          <a:xfrm>
            <a:off x="4444253" y="5445224"/>
            <a:ext cx="4000500" cy="1588"/>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6991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a:xfrm>
            <a:off x="655783" y="274649"/>
            <a:ext cx="8031218" cy="634071"/>
          </a:xfrm>
        </p:spPr>
        <p:txBody>
          <a:bodyPr/>
          <a:lstStyle/>
          <a:p>
            <a:pPr>
              <a:lnSpc>
                <a:spcPct val="120000"/>
              </a:lnSpc>
            </a:pPr>
            <a:r>
              <a:rPr lang="en-US" altLang="zh-CN" dirty="0"/>
              <a:t>MP</a:t>
            </a:r>
            <a:r>
              <a:rPr lang="zh-CN" altLang="en-US" dirty="0"/>
              <a:t>检测相关共识</a:t>
            </a:r>
          </a:p>
        </p:txBody>
      </p:sp>
      <p:pic>
        <p:nvPicPr>
          <p:cNvPr id="15" name="图片 14">
            <a:extLst>
              <a:ext uri="{FF2B5EF4-FFF2-40B4-BE49-F238E27FC236}">
                <a16:creationId xmlns="" xmlns:a16="http://schemas.microsoft.com/office/drawing/2014/main" id="{A47296B7-F732-4716-AFE4-294E41DE18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0823" y="2667786"/>
            <a:ext cx="5811665" cy="3596373"/>
          </a:xfrm>
          <a:prstGeom prst="rect">
            <a:avLst/>
          </a:prstGeom>
        </p:spPr>
      </p:pic>
      <p:pic>
        <p:nvPicPr>
          <p:cNvPr id="17" name="图片 16">
            <a:extLst>
              <a:ext uri="{FF2B5EF4-FFF2-40B4-BE49-F238E27FC236}">
                <a16:creationId xmlns="" xmlns:a16="http://schemas.microsoft.com/office/drawing/2014/main" id="{7E3E9E03-DC9F-4FA4-B16A-3659DA2CC0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0605" y="908720"/>
            <a:ext cx="5921883" cy="1759066"/>
          </a:xfrm>
          <a:prstGeom prst="rect">
            <a:avLst/>
          </a:prstGeom>
        </p:spPr>
      </p:pic>
    </p:spTree>
    <p:extLst>
      <p:ext uri="{BB962C8B-B14F-4D97-AF65-F5344CB8AC3E}">
        <p14:creationId xmlns:p14="http://schemas.microsoft.com/office/powerpoint/2010/main" val="4130700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4294967295"/>
          </p:nvPr>
        </p:nvSpPr>
        <p:spPr>
          <a:xfrm>
            <a:off x="381000" y="381000"/>
            <a:ext cx="8229600" cy="5257800"/>
          </a:xfrm>
        </p:spPr>
        <p:txBody>
          <a:bodyPr rtlCol="0">
            <a:normAutofit/>
          </a:bodyPr>
          <a:lstStyle/>
          <a:p>
            <a:pPr algn="ctr" eaLnBrk="1" fontAlgn="auto" hangingPunct="1">
              <a:spcAft>
                <a:spcPts val="0"/>
              </a:spcAft>
              <a:buFontTx/>
              <a:buNone/>
              <a:defRPr/>
            </a:pPr>
            <a:endParaRPr lang="zh-CN" altLang="en-US" sz="5400" b="1" dirty="0" smtClean="0">
              <a:solidFill>
                <a:srgbClr val="FFFF00"/>
              </a:solidFill>
              <a:latin typeface="+mj-ea"/>
              <a:ea typeface="+mj-ea"/>
            </a:endParaRPr>
          </a:p>
          <a:p>
            <a:pPr algn="ctr" eaLnBrk="1" fontAlgn="auto" hangingPunct="1">
              <a:spcAft>
                <a:spcPts val="0"/>
              </a:spcAft>
              <a:buFontTx/>
              <a:buNone/>
              <a:defRPr/>
            </a:pPr>
            <a:endParaRPr lang="zh-CN" altLang="en-US" sz="5400" b="1" dirty="0" smtClean="0">
              <a:solidFill>
                <a:srgbClr val="CC3300"/>
              </a:solidFill>
              <a:latin typeface="+mj-ea"/>
              <a:ea typeface="+mj-ea"/>
            </a:endParaRPr>
          </a:p>
          <a:p>
            <a:pPr algn="ctr" eaLnBrk="1" fontAlgn="auto" hangingPunct="1">
              <a:spcAft>
                <a:spcPts val="0"/>
              </a:spcAft>
              <a:buFontTx/>
              <a:buNone/>
              <a:defRPr/>
            </a:pPr>
            <a:r>
              <a:rPr lang="zh-CN" altLang="en-US" sz="5400" b="1" dirty="0" smtClean="0">
                <a:solidFill>
                  <a:srgbClr val="CC3300"/>
                </a:solidFill>
                <a:latin typeface="+mj-ea"/>
                <a:ea typeface="+mj-ea"/>
              </a:rPr>
              <a:t>为什么选</a:t>
            </a:r>
            <a:r>
              <a:rPr lang="en-US" altLang="zh-CN" sz="5400" b="1" dirty="0" smtClean="0">
                <a:solidFill>
                  <a:srgbClr val="CC3300"/>
                </a:solidFill>
                <a:latin typeface="+mj-ea"/>
                <a:ea typeface="+mj-ea"/>
              </a:rPr>
              <a:t>RNA</a:t>
            </a:r>
            <a:r>
              <a:rPr lang="zh-CN" altLang="en-US" sz="5400" b="1" dirty="0" smtClean="0">
                <a:solidFill>
                  <a:srgbClr val="CC3300"/>
                </a:solidFill>
                <a:latin typeface="+mj-ea"/>
                <a:ea typeface="+mj-ea"/>
              </a:rPr>
              <a:t>为</a:t>
            </a:r>
            <a:r>
              <a:rPr lang="en-US" altLang="zh-CN" sz="5400" b="1" dirty="0" smtClean="0">
                <a:solidFill>
                  <a:srgbClr val="CC3300"/>
                </a:solidFill>
                <a:latin typeface="+mj-ea"/>
                <a:ea typeface="+mj-ea"/>
              </a:rPr>
              <a:t>biomarker</a:t>
            </a:r>
            <a:r>
              <a:rPr lang="zh-CN" altLang="en-US" sz="5400" b="1" dirty="0" smtClean="0">
                <a:solidFill>
                  <a:srgbClr val="CC3300"/>
                </a:solidFill>
                <a:latin typeface="+mj-ea"/>
                <a:ea typeface="+mj-ea"/>
              </a:rPr>
              <a:t>？</a:t>
            </a:r>
          </a:p>
        </p:txBody>
      </p:sp>
    </p:spTree>
    <p:extLst>
      <p:ext uri="{BB962C8B-B14F-4D97-AF65-F5344CB8AC3E}">
        <p14:creationId xmlns:p14="http://schemas.microsoft.com/office/powerpoint/2010/main" val="22199733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a:xfrm>
            <a:off x="655783" y="274649"/>
            <a:ext cx="8031218" cy="634071"/>
          </a:xfrm>
        </p:spPr>
        <p:txBody>
          <a:bodyPr/>
          <a:lstStyle/>
          <a:p>
            <a:pPr>
              <a:lnSpc>
                <a:spcPct val="120000"/>
              </a:lnSpc>
            </a:pPr>
            <a:r>
              <a:rPr lang="en-US" altLang="zh-CN" dirty="0"/>
              <a:t>MP-SAT</a:t>
            </a:r>
            <a:r>
              <a:rPr lang="zh-CN" altLang="en-US" dirty="0"/>
              <a:t>检测灵敏度较高</a:t>
            </a:r>
          </a:p>
        </p:txBody>
      </p:sp>
      <p:sp>
        <p:nvSpPr>
          <p:cNvPr id="4" name="文本框 2">
            <a:extLst>
              <a:ext uri="{FF2B5EF4-FFF2-40B4-BE49-F238E27FC236}">
                <a16:creationId xmlns="" xmlns:a16="http://schemas.microsoft.com/office/drawing/2014/main" id="{569DF5A5-3378-47C7-A974-4C06DD4806D6}"/>
              </a:ext>
            </a:extLst>
          </p:cNvPr>
          <p:cNvSpPr txBox="1"/>
          <p:nvPr/>
        </p:nvSpPr>
        <p:spPr>
          <a:xfrm>
            <a:off x="457401" y="1124744"/>
            <a:ext cx="8229600" cy="801694"/>
          </a:xfrm>
          <a:prstGeom prst="rect">
            <a:avLst/>
          </a:prstGeom>
          <a:noFill/>
          <a:ln w="9525">
            <a:noFill/>
          </a:ln>
        </p:spPr>
        <p:txBody>
          <a:bodyPr wrap="square" anchor="t">
            <a:spAutoFit/>
          </a:bodyPr>
          <a:lstStyle/>
          <a:p>
            <a:pPr lvl="0" indent="0">
              <a:lnSpc>
                <a:spcPct val="120000"/>
              </a:lnSpc>
              <a:buClr>
                <a:srgbClr val="C00000"/>
              </a:buClr>
            </a:pPr>
            <a:r>
              <a:rPr lang="zh-CN" altLang="en-US" sz="2000" dirty="0">
                <a:latin typeface="+mn-ea"/>
              </a:rPr>
              <a:t>浙江省儿童医院正常开展的样本中，对</a:t>
            </a:r>
            <a:r>
              <a:rPr lang="en-US" altLang="zh-CN" sz="2000" dirty="0">
                <a:latin typeface="+mn-ea"/>
              </a:rPr>
              <a:t>315</a:t>
            </a:r>
            <a:r>
              <a:rPr lang="zh-CN" altLang="en-US" sz="2000" dirty="0">
                <a:latin typeface="+mn-ea"/>
              </a:rPr>
              <a:t>例样本用</a:t>
            </a:r>
            <a:r>
              <a:rPr lang="en-US" altLang="zh-CN" sz="2000" dirty="0">
                <a:latin typeface="+mn-ea"/>
              </a:rPr>
              <a:t>MP-SAT</a:t>
            </a:r>
            <a:r>
              <a:rPr lang="zh-CN" altLang="en-US" sz="2000" dirty="0">
                <a:latin typeface="+mn-ea"/>
              </a:rPr>
              <a:t>、</a:t>
            </a:r>
            <a:r>
              <a:rPr lang="en-US" altLang="zh-CN" sz="2000" dirty="0">
                <a:latin typeface="+mn-ea"/>
              </a:rPr>
              <a:t>MP-PCR</a:t>
            </a:r>
            <a:r>
              <a:rPr lang="zh-CN" altLang="en-US" sz="2000" dirty="0">
                <a:latin typeface="+mn-ea"/>
              </a:rPr>
              <a:t>和 </a:t>
            </a:r>
            <a:r>
              <a:rPr lang="en-US" altLang="zh-CN" sz="2000" dirty="0">
                <a:latin typeface="+mn-ea"/>
              </a:rPr>
              <a:t>MP-IgM</a:t>
            </a:r>
            <a:r>
              <a:rPr lang="zh-CN" altLang="en-US" sz="2000" dirty="0">
                <a:latin typeface="+mn-ea"/>
              </a:rPr>
              <a:t>三种检测方法进行检测，结果显示，</a:t>
            </a:r>
            <a:r>
              <a:rPr lang="en-US" altLang="zh-CN" sz="2000" dirty="0">
                <a:latin typeface="+mn-ea"/>
              </a:rPr>
              <a:t>MP-SAT</a:t>
            </a:r>
            <a:r>
              <a:rPr lang="zh-CN" altLang="en-US" sz="2000" dirty="0">
                <a:latin typeface="+mn-ea"/>
              </a:rPr>
              <a:t>阳性率最高。</a:t>
            </a:r>
          </a:p>
        </p:txBody>
      </p:sp>
      <p:graphicFrame>
        <p:nvGraphicFramePr>
          <p:cNvPr id="6" name="图表 5"/>
          <p:cNvGraphicFramePr/>
          <p:nvPr>
            <p:extLst>
              <p:ext uri="{D42A27DB-BD31-4B8C-83A1-F6EECF244321}">
                <p14:modId xmlns:p14="http://schemas.microsoft.com/office/powerpoint/2010/main" val="2659659334"/>
              </p:ext>
            </p:extLst>
          </p:nvPr>
        </p:nvGraphicFramePr>
        <p:xfrm>
          <a:off x="1115616" y="2204864"/>
          <a:ext cx="6912768" cy="38884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140486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a:xfrm>
            <a:off x="655783" y="274649"/>
            <a:ext cx="8031218" cy="634071"/>
          </a:xfrm>
        </p:spPr>
        <p:txBody>
          <a:bodyPr/>
          <a:lstStyle/>
          <a:p>
            <a:pPr>
              <a:lnSpc>
                <a:spcPct val="120000"/>
              </a:lnSpc>
            </a:pPr>
            <a:r>
              <a:rPr lang="en-US" altLang="zh-CN" dirty="0"/>
              <a:t>MP-SAT</a:t>
            </a:r>
            <a:r>
              <a:rPr lang="zh-CN" altLang="en-US" dirty="0"/>
              <a:t>与临床痊愈时间符合度较高</a:t>
            </a:r>
          </a:p>
        </p:txBody>
      </p:sp>
      <p:sp>
        <p:nvSpPr>
          <p:cNvPr id="5" name="矩形 4">
            <a:extLst>
              <a:ext uri="{FF2B5EF4-FFF2-40B4-BE49-F238E27FC236}">
                <a16:creationId xmlns="" xmlns:a16="http://schemas.microsoft.com/office/drawing/2014/main" id="{7FF9DC4D-0017-4B82-BCA1-5DEB9E5F7E87}"/>
              </a:ext>
            </a:extLst>
          </p:cNvPr>
          <p:cNvSpPr/>
          <p:nvPr/>
        </p:nvSpPr>
        <p:spPr>
          <a:xfrm>
            <a:off x="518492" y="1025835"/>
            <a:ext cx="8305800" cy="1200329"/>
          </a:xfrm>
          <a:prstGeom prst="rect">
            <a:avLst/>
          </a:prstGeom>
        </p:spPr>
        <p:txBody>
          <a:bodyPr>
            <a:spAutoFit/>
          </a:bodyPr>
          <a:lstStyle/>
          <a:p>
            <a:pPr marL="342900" marR="0" lvl="1" indent="-342900" algn="l" defTabSz="914400" rtl="0" eaLnBrk="1" fontAlgn="base" latinLnBrk="0" hangingPunct="1">
              <a:lnSpc>
                <a:spcPct val="120000"/>
              </a:lnSpc>
              <a:spcBef>
                <a:spcPct val="0"/>
              </a:spcBef>
              <a:spcAft>
                <a:spcPct val="0"/>
              </a:spcAft>
              <a:buSzTx/>
              <a:buFont typeface="Wingdings" panose="05000000000000000000" pitchFamily="2" charset="2"/>
              <a:buChar char="Ø"/>
              <a:defRPr/>
            </a:pPr>
            <a:r>
              <a:rPr kumimoji="0" lang="zh-CN" altLang="en-US" sz="2000" b="0" i="0" u="none" strike="noStrike" kern="100" cap="none" spc="0" normalizeH="0" baseline="0" noProof="0" dirty="0">
                <a:ln>
                  <a:noFill/>
                </a:ln>
                <a:solidFill>
                  <a:schemeClr val="tx1"/>
                </a:solidFill>
                <a:effectLst/>
                <a:uLnTx/>
                <a:uFillTx/>
                <a:latin typeface="+mn-ea"/>
                <a:cs typeface="Times New Roman" panose="02020603050405020304" pitchFamily="18" charset="0"/>
              </a:rPr>
              <a:t>血清</a:t>
            </a:r>
            <a:r>
              <a:rPr kumimoji="0" lang="en-US" altLang="zh-CN" sz="2000" b="0" i="0" u="none" strike="noStrike" kern="100" cap="none" spc="0" normalizeH="0" baseline="0" noProof="0" dirty="0">
                <a:ln>
                  <a:noFill/>
                </a:ln>
                <a:solidFill>
                  <a:schemeClr val="tx1"/>
                </a:solidFill>
                <a:effectLst/>
                <a:uLnTx/>
                <a:uFillTx/>
                <a:latin typeface="+mn-ea"/>
                <a:cs typeface="Times New Roman" panose="02020603050405020304" pitchFamily="18" charset="0"/>
              </a:rPr>
              <a:t>MP-</a:t>
            </a:r>
            <a:r>
              <a:rPr kumimoji="0" lang="en-US" altLang="zh-CN" sz="2000" b="0" i="0" u="none" strike="noStrike" kern="100" cap="none" spc="0" normalizeH="0" baseline="0" noProof="0" dirty="0" err="1">
                <a:ln>
                  <a:noFill/>
                </a:ln>
                <a:solidFill>
                  <a:schemeClr val="tx1"/>
                </a:solidFill>
                <a:effectLst/>
                <a:uLnTx/>
                <a:uFillTx/>
                <a:latin typeface="+mn-ea"/>
                <a:cs typeface="Times New Roman" panose="02020603050405020304" pitchFamily="18" charset="0"/>
              </a:rPr>
              <a:t>Ab</a:t>
            </a:r>
            <a:r>
              <a:rPr kumimoji="0" lang="zh-CN" altLang="en-US" sz="2000" b="0" i="0" u="none" strike="noStrike" kern="100" cap="none" spc="0" normalizeH="0" baseline="0" noProof="0" dirty="0">
                <a:ln>
                  <a:noFill/>
                </a:ln>
                <a:solidFill>
                  <a:schemeClr val="tx1"/>
                </a:solidFill>
                <a:effectLst/>
                <a:uLnTx/>
                <a:uFillTx/>
                <a:latin typeface="+mn-ea"/>
                <a:cs typeface="Times New Roman" panose="02020603050405020304" pitchFamily="18" charset="0"/>
              </a:rPr>
              <a:t>转阴时间远远超过临床痊愈和</a:t>
            </a:r>
            <a:r>
              <a:rPr kumimoji="0" lang="en-US" altLang="zh-CN" sz="2000" b="0" i="0" u="none" strike="noStrike" kern="100" cap="none" spc="0" normalizeH="0" baseline="0" noProof="0" dirty="0">
                <a:ln>
                  <a:noFill/>
                </a:ln>
                <a:solidFill>
                  <a:schemeClr val="tx1"/>
                </a:solidFill>
                <a:effectLst/>
                <a:uLnTx/>
                <a:uFillTx/>
                <a:latin typeface="+mn-ea"/>
                <a:cs typeface="Times New Roman" panose="02020603050405020304" pitchFamily="18" charset="0"/>
              </a:rPr>
              <a:t>MP-SAT</a:t>
            </a:r>
            <a:r>
              <a:rPr kumimoji="0" lang="zh-CN" altLang="en-US" sz="2000" b="0" i="0" u="none" strike="noStrike" kern="100" cap="none" spc="0" normalizeH="0" baseline="0" noProof="0" dirty="0">
                <a:ln>
                  <a:noFill/>
                </a:ln>
                <a:solidFill>
                  <a:schemeClr val="tx1"/>
                </a:solidFill>
                <a:effectLst/>
                <a:uLnTx/>
                <a:uFillTx/>
                <a:latin typeface="+mn-ea"/>
                <a:cs typeface="Times New Roman" panose="02020603050405020304" pitchFamily="18" charset="0"/>
              </a:rPr>
              <a:t>转阴时间；</a:t>
            </a:r>
            <a:endParaRPr kumimoji="0" lang="en-US" altLang="zh-CN" sz="2000" b="0" i="0" u="none" strike="noStrike" kern="100" cap="none" spc="0" normalizeH="0" baseline="0" noProof="0" dirty="0">
              <a:ln>
                <a:noFill/>
              </a:ln>
              <a:solidFill>
                <a:schemeClr val="tx1"/>
              </a:solidFill>
              <a:effectLst/>
              <a:uLnTx/>
              <a:uFillTx/>
              <a:latin typeface="+mn-ea"/>
              <a:cs typeface="Times New Roman" panose="02020603050405020304" pitchFamily="18" charset="0"/>
            </a:endParaRPr>
          </a:p>
          <a:p>
            <a:pPr marL="0" marR="0" lvl="1" indent="0" algn="l" defTabSz="914400" rtl="0" eaLnBrk="1" fontAlgn="base" latinLnBrk="0" hangingPunct="1">
              <a:lnSpc>
                <a:spcPct val="120000"/>
              </a:lnSpc>
              <a:spcBef>
                <a:spcPct val="0"/>
              </a:spcBef>
              <a:spcAft>
                <a:spcPct val="0"/>
              </a:spcAft>
              <a:buClr>
                <a:srgbClr val="C00000"/>
              </a:buClr>
              <a:buSzTx/>
              <a:buFont typeface="Wingdings" panose="05000000000000000000" pitchFamily="2" charset="2"/>
              <a:buChar char="Ø"/>
              <a:defRPr/>
            </a:pPr>
            <a:r>
              <a:rPr kumimoji="0" lang="zh-CN" altLang="en-US" sz="2000" b="0" i="0" u="none" strike="noStrike" kern="100" cap="none" spc="0" normalizeH="0" baseline="0" noProof="0" dirty="0" smtClean="0">
                <a:ln>
                  <a:noFill/>
                </a:ln>
                <a:solidFill>
                  <a:srgbClr val="FF0000"/>
                </a:solidFill>
                <a:effectLst/>
                <a:uLnTx/>
                <a:uFillTx/>
                <a:latin typeface="+mn-ea"/>
                <a:cs typeface="Times New Roman" panose="02020603050405020304" pitchFamily="18" charset="0"/>
              </a:rPr>
              <a:t>  提示</a:t>
            </a:r>
            <a:r>
              <a:rPr kumimoji="0" lang="en-US" altLang="zh-CN" sz="2000" b="0" i="0" u="none" strike="noStrike" kern="100" cap="none" spc="0" normalizeH="0" baseline="0" noProof="0" dirty="0">
                <a:ln>
                  <a:noFill/>
                </a:ln>
                <a:solidFill>
                  <a:srgbClr val="FF0000"/>
                </a:solidFill>
                <a:effectLst/>
                <a:uLnTx/>
                <a:uFillTx/>
                <a:latin typeface="+mn-ea"/>
                <a:cs typeface="Times New Roman" panose="02020603050405020304" pitchFamily="18" charset="0"/>
              </a:rPr>
              <a:t>MP-SAT</a:t>
            </a:r>
            <a:r>
              <a:rPr kumimoji="0" lang="zh-CN" altLang="en-US" sz="2000" b="0" i="0" u="none" strike="noStrike" kern="100" cap="none" spc="0" normalizeH="0" baseline="0" noProof="0" dirty="0">
                <a:ln>
                  <a:noFill/>
                </a:ln>
                <a:solidFill>
                  <a:srgbClr val="FF0000"/>
                </a:solidFill>
                <a:effectLst/>
                <a:uLnTx/>
                <a:uFillTx/>
                <a:latin typeface="+mn-ea"/>
                <a:cs typeface="Times New Roman" panose="02020603050405020304" pitchFamily="18" charset="0"/>
              </a:rPr>
              <a:t>可间接反映</a:t>
            </a:r>
            <a:r>
              <a:rPr kumimoji="0" lang="en-US" altLang="zh-CN" sz="2000" b="0" i="0" u="none" strike="noStrike" kern="100" cap="none" spc="0" normalizeH="0" baseline="0" noProof="0" dirty="0">
                <a:ln>
                  <a:noFill/>
                </a:ln>
                <a:solidFill>
                  <a:srgbClr val="FF0000"/>
                </a:solidFill>
                <a:effectLst/>
                <a:uLnTx/>
                <a:uFillTx/>
                <a:latin typeface="+mn-ea"/>
                <a:cs typeface="Times New Roman" panose="02020603050405020304" pitchFamily="18" charset="0"/>
              </a:rPr>
              <a:t>MPP</a:t>
            </a:r>
            <a:r>
              <a:rPr kumimoji="0" lang="zh-CN" altLang="en-US" sz="2000" b="0" i="0" u="none" strike="noStrike" kern="100" cap="none" spc="0" normalizeH="0" baseline="0" noProof="0" dirty="0">
                <a:ln>
                  <a:noFill/>
                </a:ln>
                <a:solidFill>
                  <a:srgbClr val="FF0000"/>
                </a:solidFill>
                <a:effectLst/>
                <a:uLnTx/>
                <a:uFillTx/>
                <a:latin typeface="+mn-ea"/>
                <a:cs typeface="Times New Roman" panose="02020603050405020304" pitchFamily="18" charset="0"/>
              </a:rPr>
              <a:t>临床痊愈情况，可对临床用药疗效进行评估。</a:t>
            </a:r>
            <a:endParaRPr kumimoji="0" lang="en-US" altLang="zh-CN" sz="2000" b="0" i="0" u="none" strike="noStrike" kern="100" cap="none" spc="0" normalizeH="0" baseline="0" noProof="0" dirty="0">
              <a:ln>
                <a:noFill/>
              </a:ln>
              <a:solidFill>
                <a:schemeClr val="tx1"/>
              </a:solidFill>
              <a:effectLst/>
              <a:uLnTx/>
              <a:uFillTx/>
              <a:latin typeface="+mn-ea"/>
              <a:cs typeface="Times New Roman" panose="02020603050405020304" pitchFamily="18" charset="0"/>
            </a:endParaRPr>
          </a:p>
        </p:txBody>
      </p:sp>
      <p:sp>
        <p:nvSpPr>
          <p:cNvPr id="6" name="Rectangle 3">
            <a:extLst>
              <a:ext uri="{FF2B5EF4-FFF2-40B4-BE49-F238E27FC236}">
                <a16:creationId xmlns="" xmlns:a16="http://schemas.microsoft.com/office/drawing/2014/main" id="{1D5EC01E-765C-4119-976F-3CD4B8B18479}"/>
              </a:ext>
            </a:extLst>
          </p:cNvPr>
          <p:cNvSpPr>
            <a:spLocks noChangeArrowheads="1"/>
          </p:cNvSpPr>
          <p:nvPr/>
        </p:nvSpPr>
        <p:spPr bwMode="auto">
          <a:xfrm>
            <a:off x="1419250" y="5461191"/>
            <a:ext cx="5740400" cy="364395"/>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sz="1600" b="1" i="0" u="none" strike="noStrike" kern="1200" cap="none" spc="0" normalizeH="0" baseline="0" noProof="0" dirty="0">
                <a:ln>
                  <a:noFill/>
                </a:ln>
                <a:solidFill>
                  <a:schemeClr val="tx1"/>
                </a:solidFill>
                <a:effectLst/>
                <a:uLnTx/>
                <a:uFillTx/>
                <a:latin typeface="+mn-ea"/>
                <a:cs typeface="Times New Roman" panose="02020603050405020304" pitchFamily="18" charset="0"/>
              </a:rPr>
              <a:t>MP-SAT</a:t>
            </a:r>
            <a:r>
              <a:rPr kumimoji="0" lang="zh-CN" altLang="en-US" sz="1600" b="1" i="0" u="none" strike="noStrike" kern="1200" cap="none" spc="0" normalizeH="0" baseline="0" noProof="0" dirty="0">
                <a:ln>
                  <a:noFill/>
                </a:ln>
                <a:solidFill>
                  <a:schemeClr val="tx1"/>
                </a:solidFill>
                <a:effectLst/>
                <a:uLnTx/>
                <a:uFillTx/>
                <a:latin typeface="+mn-ea"/>
                <a:cs typeface="Times New Roman" panose="02020603050405020304" pitchFamily="18" charset="0"/>
              </a:rPr>
              <a:t>、临床痊愈情况、血清</a:t>
            </a:r>
            <a:r>
              <a:rPr kumimoji="0" lang="en-US" sz="1600" b="1" i="0" u="none" strike="noStrike" kern="1200" cap="none" spc="0" normalizeH="0" baseline="0" noProof="0" dirty="0">
                <a:ln>
                  <a:noFill/>
                </a:ln>
                <a:solidFill>
                  <a:schemeClr val="tx1"/>
                </a:solidFill>
                <a:effectLst/>
                <a:uLnTx/>
                <a:uFillTx/>
                <a:latin typeface="+mn-ea"/>
                <a:cs typeface="Times New Roman" panose="02020603050405020304" pitchFamily="18" charset="0"/>
              </a:rPr>
              <a:t>MP-</a:t>
            </a:r>
            <a:r>
              <a:rPr kumimoji="0" lang="en-US" sz="1600" b="1" i="0" u="none" strike="noStrike" kern="1200" cap="none" spc="0" normalizeH="0" baseline="0" noProof="0" dirty="0" err="1">
                <a:ln>
                  <a:noFill/>
                </a:ln>
                <a:solidFill>
                  <a:schemeClr val="tx1"/>
                </a:solidFill>
                <a:effectLst/>
                <a:uLnTx/>
                <a:uFillTx/>
                <a:latin typeface="+mn-ea"/>
                <a:cs typeface="Times New Roman" panose="02020603050405020304" pitchFamily="18" charset="0"/>
              </a:rPr>
              <a:t>Ab</a:t>
            </a:r>
            <a:r>
              <a:rPr kumimoji="0" lang="zh-CN" altLang="en-US" sz="1600" b="1" i="0" u="none" strike="noStrike" kern="1200" cap="none" spc="0" normalizeH="0" baseline="0" noProof="0" dirty="0">
                <a:ln>
                  <a:noFill/>
                </a:ln>
                <a:solidFill>
                  <a:schemeClr val="tx1"/>
                </a:solidFill>
                <a:effectLst/>
                <a:uLnTx/>
                <a:uFillTx/>
                <a:latin typeface="+mn-ea"/>
                <a:cs typeface="Times New Roman" panose="02020603050405020304" pitchFamily="18" charset="0"/>
              </a:rPr>
              <a:t>随时间变化的结果分析</a:t>
            </a:r>
            <a:endParaRPr kumimoji="0" lang="zh-CN" altLang="en-US" sz="1600" b="1" i="0" u="none" strike="noStrike" kern="100" cap="none" spc="0" normalizeH="0" baseline="0" noProof="0" dirty="0">
              <a:ln>
                <a:noFill/>
              </a:ln>
              <a:solidFill>
                <a:schemeClr val="tx1"/>
              </a:solidFill>
              <a:effectLst/>
              <a:uLnTx/>
              <a:uFillTx/>
              <a:latin typeface="+mn-ea"/>
              <a:cs typeface="Times New Roman" panose="02020603050405020304" pitchFamily="18" charset="0"/>
            </a:endParaRPr>
          </a:p>
        </p:txBody>
      </p:sp>
      <p:pic>
        <p:nvPicPr>
          <p:cNvPr id="7" name="Picture 2">
            <a:extLst>
              <a:ext uri="{FF2B5EF4-FFF2-40B4-BE49-F238E27FC236}">
                <a16:creationId xmlns="" xmlns:a16="http://schemas.microsoft.com/office/drawing/2014/main" id="{98D0E11F-8EDA-4916-BF05-19A03B4FB6D0}"/>
              </a:ext>
            </a:extLst>
          </p:cNvPr>
          <p:cNvPicPr>
            <a:picLocks noChangeAspect="1"/>
          </p:cNvPicPr>
          <p:nvPr/>
        </p:nvPicPr>
        <p:blipFill>
          <a:blip r:embed="rId3"/>
          <a:stretch>
            <a:fillRect/>
          </a:stretch>
        </p:blipFill>
        <p:spPr>
          <a:xfrm>
            <a:off x="467544" y="2373982"/>
            <a:ext cx="7643813" cy="3143250"/>
          </a:xfrm>
          <a:prstGeom prst="rect">
            <a:avLst/>
          </a:prstGeom>
          <a:noFill/>
          <a:ln w="9525">
            <a:noFill/>
          </a:ln>
        </p:spPr>
      </p:pic>
      <p:sp>
        <p:nvSpPr>
          <p:cNvPr id="8" name="TextBox 6">
            <a:extLst>
              <a:ext uri="{FF2B5EF4-FFF2-40B4-BE49-F238E27FC236}">
                <a16:creationId xmlns="" xmlns:a16="http://schemas.microsoft.com/office/drawing/2014/main" id="{45E59A18-9410-4534-8310-42FE797AC3CB}"/>
              </a:ext>
            </a:extLst>
          </p:cNvPr>
          <p:cNvSpPr txBox="1"/>
          <p:nvPr/>
        </p:nvSpPr>
        <p:spPr>
          <a:xfrm>
            <a:off x="1821" y="6237312"/>
            <a:ext cx="7821613" cy="262316"/>
          </a:xfrm>
          <a:prstGeom prst="rect">
            <a:avLst/>
          </a:prstGeom>
          <a:noFill/>
          <a:ln w="9525">
            <a:noFill/>
          </a:ln>
        </p:spPr>
        <p:txBody>
          <a:bodyPr anchor="t">
            <a:spAutoFit/>
          </a:bodyPr>
          <a:lstStyle/>
          <a:p>
            <a:pPr lvl="0" indent="0">
              <a:lnSpc>
                <a:spcPct val="120000"/>
              </a:lnSpc>
            </a:pPr>
            <a:r>
              <a:rPr lang="zh-CN" altLang="en-US" sz="1000" dirty="0">
                <a:latin typeface="+mn-ea"/>
              </a:rPr>
              <a:t>肺炎支原体</a:t>
            </a:r>
            <a:r>
              <a:rPr lang="en-US" altLang="zh-CN" sz="1000" dirty="0">
                <a:latin typeface="+mn-ea"/>
              </a:rPr>
              <a:t>RNA</a:t>
            </a:r>
            <a:r>
              <a:rPr lang="zh-CN" altLang="en-US" sz="1000" dirty="0">
                <a:latin typeface="+mn-ea"/>
              </a:rPr>
              <a:t>检测在儿童肺炎支原体肺炎疗效监测中的应用价值。中国循证儿科杂志，</a:t>
            </a:r>
            <a:r>
              <a:rPr lang="en-US" altLang="zh-CN" sz="1000" dirty="0">
                <a:latin typeface="+mn-ea"/>
              </a:rPr>
              <a:t>2016</a:t>
            </a:r>
            <a:r>
              <a:rPr lang="zh-CN" altLang="en-US" sz="1000" dirty="0">
                <a:latin typeface="+mn-ea"/>
              </a:rPr>
              <a:t>，</a:t>
            </a:r>
            <a:r>
              <a:rPr lang="en-US" altLang="zh-CN" sz="1000" dirty="0">
                <a:latin typeface="+mn-ea"/>
              </a:rPr>
              <a:t>11</a:t>
            </a:r>
            <a:r>
              <a:rPr lang="zh-CN" altLang="en-US" sz="1000" dirty="0">
                <a:latin typeface="+mn-ea"/>
              </a:rPr>
              <a:t>（</a:t>
            </a:r>
            <a:r>
              <a:rPr lang="en-US" altLang="zh-CN" sz="1000" dirty="0">
                <a:latin typeface="+mn-ea"/>
              </a:rPr>
              <a:t>2</a:t>
            </a:r>
            <a:r>
              <a:rPr lang="zh-CN" altLang="en-US" sz="1000" dirty="0">
                <a:latin typeface="+mn-ea"/>
              </a:rPr>
              <a:t>）：</a:t>
            </a:r>
            <a:r>
              <a:rPr lang="en-US" altLang="zh-CN" sz="1000" dirty="0">
                <a:latin typeface="+mn-ea"/>
              </a:rPr>
              <a:t>109-112.</a:t>
            </a:r>
            <a:endParaRPr lang="zh-CN" altLang="en-US" sz="1000" dirty="0">
              <a:latin typeface="+mn-ea"/>
            </a:endParaRPr>
          </a:p>
        </p:txBody>
      </p:sp>
      <p:sp>
        <p:nvSpPr>
          <p:cNvPr id="9" name="Rectangle 3">
            <a:extLst>
              <a:ext uri="{FF2B5EF4-FFF2-40B4-BE49-F238E27FC236}">
                <a16:creationId xmlns="" xmlns:a16="http://schemas.microsoft.com/office/drawing/2014/main" id="{181DEE97-1272-4E20-92D7-170781653187}"/>
              </a:ext>
            </a:extLst>
          </p:cNvPr>
          <p:cNvSpPr>
            <a:spLocks noChangeArrowheads="1"/>
          </p:cNvSpPr>
          <p:nvPr/>
        </p:nvSpPr>
        <p:spPr bwMode="auto">
          <a:xfrm>
            <a:off x="472451" y="5920415"/>
            <a:ext cx="8214549" cy="295658"/>
          </a:xfrm>
          <a:prstGeom prst="rect">
            <a:avLst/>
          </a:prstGeom>
          <a:noFill/>
          <a:ln w="9525">
            <a:noFill/>
            <a:miter lim="800000"/>
          </a:ln>
          <a:effectLst>
            <a:prstShdw prst="shdw17" dist="17961" dir="2700000">
              <a:schemeClr val="accent1">
                <a:gamma/>
                <a:shade val="60000"/>
                <a:invGamma/>
              </a:schemeClr>
            </a:prstShdw>
          </a:effectLst>
        </p:spPr>
        <p:txBody>
          <a:bodyPr wrap="square" anchor="ctr">
            <a:spAutoFit/>
          </a:bodyPr>
          <a:lstStyle/>
          <a:p>
            <a:pPr>
              <a:lnSpc>
                <a:spcPct val="120000"/>
              </a:lnSpc>
            </a:pPr>
            <a:r>
              <a:rPr lang="zh-CN" altLang="en-US" sz="1200" dirty="0">
                <a:solidFill>
                  <a:srgbClr val="FF0000"/>
                </a:solidFill>
              </a:rPr>
              <a:t>备注：临床痊愈标准发热、咳嗽等临床症状消失，胸部</a:t>
            </a:r>
            <a:r>
              <a:rPr lang="en-US" altLang="zh-CN" sz="1200" dirty="0">
                <a:solidFill>
                  <a:srgbClr val="FF0000"/>
                </a:solidFill>
              </a:rPr>
              <a:t>X</a:t>
            </a:r>
            <a:r>
              <a:rPr lang="zh-CN" altLang="en-US" sz="1200" dirty="0">
                <a:solidFill>
                  <a:srgbClr val="FF0000"/>
                </a:solidFill>
              </a:rPr>
              <a:t>线好转、渗出基本吸收，血常规及</a:t>
            </a:r>
            <a:r>
              <a:rPr lang="en-US" altLang="zh-CN" sz="1200" dirty="0">
                <a:solidFill>
                  <a:srgbClr val="FF0000"/>
                </a:solidFill>
              </a:rPr>
              <a:t>C</a:t>
            </a:r>
            <a:r>
              <a:rPr lang="zh-CN" altLang="en-US" sz="1200" dirty="0">
                <a:solidFill>
                  <a:srgbClr val="FF0000"/>
                </a:solidFill>
              </a:rPr>
              <a:t>Ｒ</a:t>
            </a:r>
            <a:r>
              <a:rPr lang="en-US" altLang="zh-CN" sz="1200" dirty="0">
                <a:solidFill>
                  <a:srgbClr val="FF0000"/>
                </a:solidFill>
              </a:rPr>
              <a:t>P </a:t>
            </a:r>
            <a:r>
              <a:rPr lang="zh-CN" altLang="en-US" sz="1200" dirty="0">
                <a:solidFill>
                  <a:srgbClr val="FF0000"/>
                </a:solidFill>
              </a:rPr>
              <a:t>检查结果恢复正常。</a:t>
            </a:r>
            <a:endParaRPr kumimoji="0" lang="zh-CN" altLang="en-US" sz="1200" b="1"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421790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endParaRPr lang="zh-CN" altLang="en-US"/>
          </a:p>
        </p:txBody>
      </p:sp>
      <p:sp>
        <p:nvSpPr>
          <p:cNvPr id="4" name="Rectangle 3"/>
          <p:cNvSpPr txBox="1">
            <a:spLocks/>
          </p:cNvSpPr>
          <p:nvPr/>
        </p:nvSpPr>
        <p:spPr>
          <a:xfrm>
            <a:off x="485419" y="404664"/>
            <a:ext cx="8229600" cy="52578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buFontTx/>
              <a:buNone/>
            </a:pPr>
            <a:endParaRPr lang="en-US" altLang="zh-CN" sz="5400" b="1" dirty="0">
              <a:solidFill>
                <a:srgbClr val="CC3300"/>
              </a:solidFill>
              <a:latin typeface="+mj-ea"/>
              <a:ea typeface="+mj-ea"/>
            </a:endParaRPr>
          </a:p>
          <a:p>
            <a:pPr algn="ctr">
              <a:buFontTx/>
              <a:buNone/>
            </a:pPr>
            <a:endParaRPr lang="en-US" altLang="zh-CN" sz="5400" b="1" dirty="0" smtClean="0">
              <a:solidFill>
                <a:srgbClr val="CC3300"/>
              </a:solidFill>
              <a:latin typeface="+mj-ea"/>
              <a:ea typeface="+mj-ea"/>
            </a:endParaRPr>
          </a:p>
          <a:p>
            <a:pPr algn="ctr">
              <a:buFontTx/>
              <a:buNone/>
            </a:pPr>
            <a:r>
              <a:rPr lang="zh-CN" altLang="en-US" sz="5400" b="1" dirty="0">
                <a:solidFill>
                  <a:srgbClr val="CC3300"/>
                </a:solidFill>
                <a:latin typeface="+mj-ea"/>
                <a:ea typeface="+mj-ea"/>
              </a:rPr>
              <a:t>手足</a:t>
            </a:r>
            <a:r>
              <a:rPr lang="zh-CN" altLang="en-US" sz="5400" b="1" dirty="0" smtClean="0">
                <a:solidFill>
                  <a:srgbClr val="CC3300"/>
                </a:solidFill>
                <a:latin typeface="+mj-ea"/>
                <a:ea typeface="+mj-ea"/>
              </a:rPr>
              <a:t>口及甲流产品</a:t>
            </a:r>
            <a:endParaRPr lang="zh-CN" altLang="en-US" sz="5400" b="1" dirty="0" smtClean="0">
              <a:solidFill>
                <a:srgbClr val="CC3300"/>
              </a:solidFill>
              <a:latin typeface="+mj-ea"/>
              <a:ea typeface="+mj-ea"/>
            </a:endParaRPr>
          </a:p>
        </p:txBody>
      </p:sp>
    </p:spTree>
    <p:extLst>
      <p:ext uri="{BB962C8B-B14F-4D97-AF65-F5344CB8AC3E}">
        <p14:creationId xmlns:p14="http://schemas.microsoft.com/office/powerpoint/2010/main" val="32092960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4"/>
          <a:srcRect/>
          <a:stretch>
            <a:fillRect/>
          </a:stretch>
        </p:blipFill>
        <p:spPr bwMode="auto">
          <a:xfrm>
            <a:off x="3500430" y="2981484"/>
            <a:ext cx="4895423" cy="3357586"/>
          </a:xfrm>
          <a:prstGeom prst="rect">
            <a:avLst/>
          </a:prstGeom>
          <a:noFill/>
          <a:ln w="9525">
            <a:noFill/>
            <a:miter lim="800000"/>
            <a:headEnd/>
            <a:tailEnd/>
          </a:ln>
          <a:effectLst/>
        </p:spPr>
      </p:pic>
      <p:sp>
        <p:nvSpPr>
          <p:cNvPr id="5" name="标题 1"/>
          <p:cNvSpPr txBox="1">
            <a:spLocks/>
          </p:cNvSpPr>
          <p:nvPr/>
        </p:nvSpPr>
        <p:spPr>
          <a:xfrm>
            <a:off x="285720" y="2267104"/>
            <a:ext cx="7740220" cy="625366"/>
          </a:xfrm>
          <a:prstGeom prst="rect">
            <a:avLst/>
          </a:prstGeom>
        </p:spPr>
        <p:txBody>
          <a:bodyPr vert="horz" rtlCol="0" anchor="ctr">
            <a:normAutofit/>
          </a:bodyPr>
          <a:lst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r>
              <a:rPr lang="zh-CN" altLang="en-US" sz="2000" b="1" smtClean="0">
                <a:latin typeface="微软雅黑" pitchFamily="34" charset="-122"/>
                <a:ea typeface="微软雅黑" pitchFamily="34" charset="-122"/>
              </a:rPr>
              <a:t>通用型甲型流感病毒</a:t>
            </a:r>
            <a:r>
              <a:rPr lang="en-US" altLang="zh-CN" sz="2000" b="1" smtClean="0">
                <a:latin typeface="微软雅黑" pitchFamily="34" charset="-122"/>
                <a:ea typeface="微软雅黑" pitchFamily="34" charset="-122"/>
              </a:rPr>
              <a:t>(IAV)</a:t>
            </a:r>
            <a:r>
              <a:rPr lang="zh-CN" altLang="en-US" sz="2000" b="1" smtClean="0">
                <a:latin typeface="微软雅黑" pitchFamily="34" charset="-122"/>
                <a:ea typeface="微软雅黑" pitchFamily="34" charset="-122"/>
              </a:rPr>
              <a:t>核酸检测试剂盒</a:t>
            </a:r>
            <a:r>
              <a:rPr lang="en-US" altLang="zh-CN" sz="2000" b="1" smtClean="0">
                <a:latin typeface="微软雅黑" pitchFamily="34" charset="-122"/>
                <a:ea typeface="微软雅黑" pitchFamily="34" charset="-122"/>
              </a:rPr>
              <a:t>(RNA</a:t>
            </a:r>
            <a:r>
              <a:rPr lang="zh-CN" altLang="en-US" sz="2000" b="1" smtClean="0">
                <a:latin typeface="微软雅黑" pitchFamily="34" charset="-122"/>
                <a:ea typeface="微软雅黑" pitchFamily="34" charset="-122"/>
              </a:rPr>
              <a:t>恒温扩增</a:t>
            </a:r>
            <a:r>
              <a:rPr lang="en-US" altLang="zh-CN" sz="2000" b="1" smtClean="0">
                <a:latin typeface="微软雅黑" pitchFamily="34" charset="-122"/>
                <a:ea typeface="微软雅黑" pitchFamily="34" charset="-122"/>
              </a:rPr>
              <a:t>)</a:t>
            </a:r>
            <a:r>
              <a:rPr lang="en-US" altLang="zh-CN" sz="1800" b="1" i="1" smtClean="0">
                <a:latin typeface="微软雅黑" pitchFamily="34" charset="-122"/>
                <a:ea typeface="微软雅黑" pitchFamily="34" charset="-122"/>
              </a:rPr>
              <a:t>IAV-SAT</a:t>
            </a:r>
            <a:endParaRPr lang="zh-CN" altLang="en-US" sz="1600" dirty="0"/>
          </a:p>
        </p:txBody>
      </p:sp>
      <p:sp>
        <p:nvSpPr>
          <p:cNvPr id="6" name="标题 1"/>
          <p:cNvSpPr txBox="1">
            <a:spLocks/>
          </p:cNvSpPr>
          <p:nvPr/>
        </p:nvSpPr>
        <p:spPr bwMode="white">
          <a:xfrm>
            <a:off x="357158" y="997414"/>
            <a:ext cx="8286808" cy="18155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甲型流感病毒（</a:t>
            </a:r>
            <a:r>
              <a:rPr kumimoji="0" lang="en-US"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 Influenza A Virus, </a:t>
            </a:r>
            <a:r>
              <a:rPr kumimoji="0" lang="en-US" altLang="zh-CN" sz="2800" b="1" i="0" u="none" strike="noStrike" kern="0" cap="none" spc="0" normalizeH="0" baseline="0" noProof="0" dirty="0" err="1">
                <a:ln>
                  <a:noFill/>
                </a:ln>
                <a:solidFill>
                  <a:schemeClr val="tx1">
                    <a:lumMod val="85000"/>
                    <a:lumOff val="15000"/>
                  </a:schemeClr>
                </a:solidFill>
                <a:effectLst/>
                <a:uLnTx/>
                <a:uFillTx/>
                <a:latin typeface="+mj-lt"/>
                <a:ea typeface="+mj-ea"/>
                <a:cs typeface="+mj-cs"/>
              </a:rPr>
              <a:t>IAV</a:t>
            </a:r>
            <a:r>
              <a:rPr kumimoji="0" lang="zh-CN" altLang="en-US"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a:t>
            </a:r>
            <a:r>
              <a:rPr kumimoji="0" lang="en-US" altLang="zh-CN"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
            </a:r>
            <a:br>
              <a:rPr kumimoji="0" lang="en-US" altLang="zh-CN"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br>
            <a:r>
              <a:rPr kumimoji="0" lang="en-US" altLang="zh-CN"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   </a:t>
            </a:r>
            <a:r>
              <a:rPr kumimoji="0" lang="en-US" altLang="zh-CN" sz="2800" b="0" u="none" strike="noStrike" kern="0" cap="none" spc="0" normalizeH="0" baseline="0" noProof="0" dirty="0">
                <a:ln>
                  <a:noFill/>
                </a:ln>
                <a:solidFill>
                  <a:schemeClr val="tx1">
                    <a:lumMod val="85000"/>
                    <a:lumOff val="15000"/>
                  </a:schemeClr>
                </a:solidFill>
                <a:effectLst/>
                <a:uLnTx/>
                <a:uFillTx/>
                <a:latin typeface="Adobe 黑体 Std R" pitchFamily="34" charset="-122"/>
                <a:ea typeface="Adobe 黑体 Std R" pitchFamily="34" charset="-122"/>
                <a:cs typeface="+mj-cs"/>
              </a:rPr>
              <a:t>SAT</a:t>
            </a:r>
            <a:r>
              <a:rPr kumimoji="0" lang="zh-CN" altLang="en-US" sz="2800" b="1" i="0" u="none" strike="noStrike" kern="0" cap="none" spc="0" normalizeH="0" baseline="0" noProof="0" dirty="0">
                <a:ln>
                  <a:noFill/>
                </a:ln>
                <a:solidFill>
                  <a:schemeClr val="tx1">
                    <a:lumMod val="85000"/>
                    <a:lumOff val="15000"/>
                  </a:schemeClr>
                </a:solidFill>
                <a:effectLst/>
                <a:uLnTx/>
                <a:uFillTx/>
                <a:latin typeface="+mj-lt"/>
                <a:ea typeface="+mj-ea"/>
                <a:cs typeface="+mj-cs"/>
              </a:rPr>
              <a:t>快速检测</a:t>
            </a:r>
            <a:r>
              <a:rPr kumimoji="0" lang="en-US" altLang="zh-CN" sz="3000" b="1" i="0" u="none" strike="noStrike" kern="0" cap="none" spc="0" normalizeH="0" baseline="0" noProof="0" dirty="0">
                <a:ln>
                  <a:noFill/>
                </a:ln>
                <a:solidFill>
                  <a:schemeClr val="tx1">
                    <a:lumMod val="85000"/>
                    <a:lumOff val="15000"/>
                  </a:schemeClr>
                </a:solidFill>
                <a:effectLst/>
                <a:uLnTx/>
                <a:uFillTx/>
                <a:latin typeface="+mj-lt"/>
                <a:ea typeface="+mj-ea"/>
                <a:cs typeface="+mj-cs"/>
              </a:rPr>
              <a:t/>
            </a:r>
            <a:br>
              <a:rPr kumimoji="0" lang="en-US" altLang="zh-CN" sz="3000" b="1" i="0" u="none" strike="noStrike" kern="0" cap="none" spc="0" normalizeH="0" baseline="0" noProof="0" dirty="0">
                <a:ln>
                  <a:noFill/>
                </a:ln>
                <a:solidFill>
                  <a:schemeClr val="tx1">
                    <a:lumMod val="85000"/>
                    <a:lumOff val="15000"/>
                  </a:schemeClr>
                </a:solidFill>
                <a:effectLst/>
                <a:uLnTx/>
                <a:uFillTx/>
                <a:latin typeface="+mj-lt"/>
                <a:ea typeface="+mj-ea"/>
                <a:cs typeface="+mj-cs"/>
              </a:rPr>
            </a:br>
            <a:endParaRPr kumimoji="0" lang="zh-CN" altLang="en-US" sz="3000" b="1" i="0" u="none" strike="noStrike" kern="0" cap="none" spc="0" normalizeH="0" baseline="0" noProof="0" dirty="0">
              <a:ln>
                <a:noFill/>
              </a:ln>
              <a:solidFill>
                <a:schemeClr val="tx1">
                  <a:lumMod val="85000"/>
                  <a:lumOff val="15000"/>
                </a:schemeClr>
              </a:solidFill>
              <a:effectLst/>
              <a:uLnTx/>
              <a:uFillTx/>
              <a:latin typeface="+mj-lt"/>
              <a:ea typeface="+mj-ea"/>
              <a:cs typeface="+mj-cs"/>
            </a:endParaRPr>
          </a:p>
        </p:txBody>
      </p:sp>
      <p:sp>
        <p:nvSpPr>
          <p:cNvPr id="7" name="TextBox 6"/>
          <p:cNvSpPr txBox="1"/>
          <p:nvPr/>
        </p:nvSpPr>
        <p:spPr>
          <a:xfrm>
            <a:off x="428596" y="3627846"/>
            <a:ext cx="2919268" cy="2360648"/>
          </a:xfrm>
          <a:prstGeom prst="rect">
            <a:avLst/>
          </a:prstGeom>
          <a:noFill/>
        </p:spPr>
        <p:txBody>
          <a:bodyPr wrap="square" lIns="99569" tIns="49785" rIns="99569" bIns="49785" rtlCol="0">
            <a:spAutoFit/>
          </a:bodyPr>
          <a:lstStyle/>
          <a:p>
            <a:pPr>
              <a:lnSpc>
                <a:spcPct val="150000"/>
              </a:lnSpc>
            </a:pPr>
            <a:r>
              <a:rPr lang="zh-CN" altLang="en-US" sz="2000" b="1" dirty="0">
                <a:latin typeface="+mn-ea"/>
              </a:rPr>
              <a:t>可检测：</a:t>
            </a:r>
            <a:endParaRPr lang="en-US" altLang="zh-CN" sz="2000" b="1" dirty="0">
              <a:latin typeface="+mn-ea"/>
            </a:endParaRPr>
          </a:p>
          <a:p>
            <a:pPr>
              <a:lnSpc>
                <a:spcPct val="150000"/>
              </a:lnSpc>
            </a:pPr>
            <a:r>
              <a:rPr lang="en-US" altLang="zh-CN" sz="2000" b="1" dirty="0">
                <a:latin typeface="+mn-ea"/>
              </a:rPr>
              <a:t>H1N1  </a:t>
            </a:r>
            <a:r>
              <a:rPr lang="en-US" altLang="zh-CN" sz="2000" b="1" dirty="0" err="1">
                <a:latin typeface="+mn-ea"/>
              </a:rPr>
              <a:t>H5N1</a:t>
            </a:r>
            <a:r>
              <a:rPr lang="en-US" altLang="zh-CN" sz="2000" b="1" dirty="0">
                <a:latin typeface="+mn-ea"/>
              </a:rPr>
              <a:t>  </a:t>
            </a:r>
            <a:r>
              <a:rPr lang="en-US" altLang="zh-CN" sz="2000" b="1" dirty="0" err="1">
                <a:latin typeface="+mn-ea"/>
              </a:rPr>
              <a:t>H7N1</a:t>
            </a:r>
            <a:r>
              <a:rPr lang="en-US" altLang="zh-CN" sz="2000" b="1" dirty="0">
                <a:latin typeface="+mn-ea"/>
              </a:rPr>
              <a:t> </a:t>
            </a:r>
            <a:r>
              <a:rPr lang="en-US" altLang="zh-CN" sz="2000" b="1" dirty="0" err="1">
                <a:latin typeface="+mn-ea"/>
              </a:rPr>
              <a:t>H7N2</a:t>
            </a:r>
            <a:r>
              <a:rPr lang="en-US" altLang="zh-CN" sz="2000" b="1" dirty="0">
                <a:latin typeface="+mn-ea"/>
              </a:rPr>
              <a:t>  H7N3  </a:t>
            </a:r>
            <a:r>
              <a:rPr lang="en-US" altLang="zh-CN" sz="2000" b="1" dirty="0" err="1">
                <a:latin typeface="+mn-ea"/>
              </a:rPr>
              <a:t>H7N7</a:t>
            </a:r>
            <a:r>
              <a:rPr lang="en-US" altLang="zh-CN" sz="2000" b="1" dirty="0">
                <a:latin typeface="+mn-ea"/>
              </a:rPr>
              <a:t> </a:t>
            </a:r>
            <a:r>
              <a:rPr lang="en-US" altLang="zh-CN" sz="2000" b="1" dirty="0" err="1">
                <a:latin typeface="+mn-ea"/>
              </a:rPr>
              <a:t>H7N9</a:t>
            </a:r>
            <a:r>
              <a:rPr lang="en-US" altLang="zh-CN" sz="2000" b="1" dirty="0">
                <a:latin typeface="+mn-ea"/>
              </a:rPr>
              <a:t>  H9N2  H10N8  </a:t>
            </a:r>
          </a:p>
          <a:p>
            <a:pPr>
              <a:lnSpc>
                <a:spcPct val="150000"/>
              </a:lnSpc>
            </a:pPr>
            <a:r>
              <a:rPr lang="zh-CN" altLang="en-US" sz="2000" b="1" dirty="0">
                <a:latin typeface="+mn-ea"/>
              </a:rPr>
              <a:t>等所有甲型流感病毒型</a:t>
            </a:r>
          </a:p>
        </p:txBody>
      </p:sp>
      <p:sp>
        <p:nvSpPr>
          <p:cNvPr id="8" name="TextBox 7"/>
          <p:cNvSpPr txBox="1"/>
          <p:nvPr/>
        </p:nvSpPr>
        <p:spPr>
          <a:xfrm>
            <a:off x="179512" y="3052922"/>
            <a:ext cx="4917566" cy="400110"/>
          </a:xfrm>
          <a:prstGeom prst="rect">
            <a:avLst/>
          </a:prstGeom>
          <a:noFill/>
        </p:spPr>
        <p:txBody>
          <a:bodyPr wrap="square" rtlCol="0">
            <a:spAutoFit/>
          </a:bodyPr>
          <a:lstStyle/>
          <a:p>
            <a:pPr marL="373384" indent="-373384" defTabSz="995690" fontAlgn="auto">
              <a:spcBef>
                <a:spcPct val="20000"/>
              </a:spcBef>
              <a:spcAft>
                <a:spcPts val="0"/>
              </a:spcAft>
            </a:pPr>
            <a:r>
              <a:rPr lang="zh-CN" altLang="en-US" sz="2000" b="1" dirty="0">
                <a:solidFill>
                  <a:srgbClr val="FF0000"/>
                </a:solidFill>
                <a:latin typeface="+mn-ea"/>
              </a:rPr>
              <a:t>   样本类型：  口咽拭子</a:t>
            </a:r>
            <a:endParaRPr lang="en-US" altLang="zh-CN" sz="2000" b="1" dirty="0">
              <a:solidFill>
                <a:srgbClr val="FF0000"/>
              </a:solidFill>
              <a:latin typeface="+mn-ea"/>
            </a:endParaRPr>
          </a:p>
        </p:txBody>
      </p:sp>
      <p:sp>
        <p:nvSpPr>
          <p:cNvPr id="9" name="标题 1"/>
          <p:cNvSpPr>
            <a:spLocks noGrp="1" noChangeArrowheads="1"/>
          </p:cNvSpPr>
          <p:nvPr>
            <p:custDataLst>
              <p:tags r:id="rId1"/>
            </p:custDataLst>
          </p:nvPr>
        </p:nvSpPr>
        <p:spPr bwMode="auto">
          <a:xfrm>
            <a:off x="349250" y="31850"/>
            <a:ext cx="8164513" cy="804862"/>
          </a:xfrm>
          <a:prstGeom prst="rect">
            <a:avLst/>
          </a:prstGeom>
          <a:noFill/>
          <a:ln w="9525">
            <a:noFill/>
            <a:miter lim="800000"/>
            <a:headEnd/>
            <a:tailEnd/>
          </a:ln>
        </p:spPr>
        <p:txBody>
          <a:bodyPr anchor="b"/>
          <a:lstStyle/>
          <a:p>
            <a:pPr>
              <a:lnSpc>
                <a:spcPct val="120000"/>
              </a:lnSpc>
            </a:pPr>
            <a:endParaRPr lang="zh-CN" altLang="en-US" sz="2800" dirty="0">
              <a:latin typeface="+mj-ea"/>
              <a:ea typeface="+mj-ea"/>
              <a:sym typeface="Arial" pitchFamily="34" charset="0"/>
            </a:endParaRPr>
          </a:p>
        </p:txBody>
      </p:sp>
      <p:sp>
        <p:nvSpPr>
          <p:cNvPr id="10" name="标题 1"/>
          <p:cNvSpPr>
            <a:spLocks noGrp="1" noChangeArrowheads="1"/>
          </p:cNvSpPr>
          <p:nvPr>
            <p:custDataLst>
              <p:tags r:id="rId2"/>
            </p:custDataLst>
          </p:nvPr>
        </p:nvSpPr>
        <p:spPr bwMode="auto">
          <a:xfrm>
            <a:off x="367927" y="116632"/>
            <a:ext cx="8164513" cy="804862"/>
          </a:xfrm>
          <a:prstGeom prst="rect">
            <a:avLst/>
          </a:prstGeom>
          <a:noFill/>
          <a:ln w="9525">
            <a:noFill/>
            <a:miter lim="800000"/>
            <a:headEnd/>
            <a:tailEnd/>
          </a:ln>
        </p:spPr>
        <p:txBody>
          <a:bodyPr anchor="b"/>
          <a:lstStyle/>
          <a:p>
            <a:pPr>
              <a:lnSpc>
                <a:spcPct val="120000"/>
              </a:lnSpc>
            </a:pPr>
            <a:r>
              <a:rPr lang="zh-CN" altLang="en-US" sz="2800" b="1" dirty="0">
                <a:latin typeface="+mj-ea"/>
                <a:ea typeface="+mj-ea"/>
                <a:sym typeface="Arial" pitchFamily="34" charset="0"/>
              </a:rPr>
              <a:t>一</a:t>
            </a:r>
            <a:r>
              <a:rPr lang="zh-CN" altLang="en-US" sz="2800" b="1" dirty="0" smtClean="0">
                <a:latin typeface="+mj-ea"/>
                <a:ea typeface="+mj-ea"/>
                <a:sym typeface="Arial" pitchFamily="34" charset="0"/>
              </a:rPr>
              <a:t>款新型甲流诊断技术</a:t>
            </a:r>
            <a:r>
              <a:rPr lang="en-US" altLang="zh-CN" sz="2800" b="1" dirty="0" smtClean="0">
                <a:latin typeface="+mj-ea"/>
                <a:ea typeface="+mj-ea"/>
                <a:sym typeface="Arial" pitchFamily="34" charset="0"/>
              </a:rPr>
              <a:t>-SAT</a:t>
            </a:r>
            <a:endParaRPr lang="zh-CN" altLang="en-US" sz="2800" b="1" dirty="0">
              <a:latin typeface="+mj-ea"/>
              <a:ea typeface="+mj-ea"/>
              <a:sym typeface="Arial" pitchFamily="34" charset="0"/>
            </a:endParaRPr>
          </a:p>
        </p:txBody>
      </p:sp>
    </p:spTree>
    <p:extLst>
      <p:ext uri="{BB962C8B-B14F-4D97-AF65-F5344CB8AC3E}">
        <p14:creationId xmlns:p14="http://schemas.microsoft.com/office/powerpoint/2010/main" val="912602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extLst>
              <p:ext uri="{D42A27DB-BD31-4B8C-83A1-F6EECF244321}">
                <p14:modId xmlns:p14="http://schemas.microsoft.com/office/powerpoint/2010/main" val="3713882465"/>
              </p:ext>
            </p:extLst>
          </p:nvPr>
        </p:nvGraphicFramePr>
        <p:xfrm>
          <a:off x="357188" y="1020787"/>
          <a:ext cx="8358188" cy="5216525"/>
        </p:xfrm>
        <a:graphic>
          <a:graphicData uri="http://schemas.openxmlformats.org/drawingml/2006/table">
            <a:tbl>
              <a:tblPr/>
              <a:tblGrid>
                <a:gridCol w="771525"/>
                <a:gridCol w="981075"/>
                <a:gridCol w="938212"/>
                <a:gridCol w="685800"/>
                <a:gridCol w="1676400"/>
                <a:gridCol w="3305176"/>
              </a:tblGrid>
              <a:tr h="556355">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方法</a:t>
                      </a:r>
                    </a:p>
                  </a:txBody>
                  <a:tcPr marL="91428" marR="91428" marT="34305" marB="34305"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检测方法</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样本类型</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检测时间</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优点</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a:txBody>
                    <a:bodyPr/>
                    <a:lstStyle/>
                    <a:p>
                      <a:pPr lvl="0" algn="ctr" eaLnBrk="0" hangingPunct="0">
                        <a:spcBef>
                          <a:spcPct val="20000"/>
                        </a:spcBef>
                        <a:buNone/>
                      </a:pPr>
                      <a:r>
                        <a:rPr lang="zh-CN" altLang="en-US" sz="1600" b="1" dirty="0">
                          <a:solidFill>
                            <a:schemeClr val="bg1"/>
                          </a:solidFill>
                          <a:latin typeface="华文楷体" pitchFamily="2" charset="-122"/>
                          <a:ea typeface="华文楷体" pitchFamily="2" charset="-122"/>
                        </a:rPr>
                        <a:t>缺点</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r>
              <a:tr h="677954">
                <a:tc rowSpan="2">
                  <a:txBody>
                    <a:bodyPr/>
                    <a:lstStyle/>
                    <a:p>
                      <a:pPr lvl="0" algn="ctr" eaLnBrk="0" hangingPunct="0">
                        <a:spcBef>
                          <a:spcPct val="20000"/>
                        </a:spcBef>
                        <a:buNone/>
                      </a:pPr>
                      <a:r>
                        <a:rPr lang="zh-CN" altLang="en-US" sz="1600" b="1" dirty="0">
                          <a:latin typeface="华文楷体" pitchFamily="2" charset="-122"/>
                          <a:ea typeface="华文楷体" pitchFamily="2" charset="-122"/>
                        </a:rPr>
                        <a:t>血清学检查</a:t>
                      </a:r>
                    </a:p>
                  </a:txBody>
                  <a:tcPr marL="91428" marR="91428" marT="34305" marB="34305"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b="1" dirty="0">
                          <a:latin typeface="华文楷体" pitchFamily="2" charset="-122"/>
                          <a:ea typeface="华文楷体" pitchFamily="2" charset="-122"/>
                        </a:rPr>
                        <a:t>抗体</a:t>
                      </a:r>
                      <a:endParaRPr lang="en-US" altLang="zh-CN" sz="1600" b="1" dirty="0">
                        <a:latin typeface="华文楷体" pitchFamily="2" charset="-122"/>
                        <a:ea typeface="华文楷体" pitchFamily="2" charset="-122"/>
                      </a:endParaRPr>
                    </a:p>
                    <a:p>
                      <a:pPr lvl="0" algn="ctr" eaLnBrk="0" hangingPunct="0">
                        <a:spcBef>
                          <a:spcPct val="20000"/>
                        </a:spcBef>
                        <a:buNone/>
                      </a:pPr>
                      <a:r>
                        <a:rPr lang="zh-CN" altLang="en-US" sz="1600" b="1" dirty="0">
                          <a:latin typeface="华文楷体" pitchFamily="2" charset="-122"/>
                          <a:ea typeface="华文楷体" pitchFamily="2" charset="-122"/>
                        </a:rPr>
                        <a:t>检测</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血清</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en-US" altLang="zh-CN" sz="1600" dirty="0">
                          <a:latin typeface="华文楷体" pitchFamily="2" charset="-122"/>
                          <a:ea typeface="华文楷体" pitchFamily="2" charset="-122"/>
                        </a:rPr>
                        <a:t>2h</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回顾性诊断有意义</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solidFill>
                            <a:srgbClr val="FF0000"/>
                          </a:solidFill>
                          <a:latin typeface="华文楷体" pitchFamily="2" charset="-122"/>
                          <a:ea typeface="华文楷体" pitchFamily="2" charset="-122"/>
                        </a:rPr>
                        <a:t>漏检严重，</a:t>
                      </a:r>
                      <a:r>
                        <a:rPr lang="zh-CN" altLang="en-US" sz="1600" dirty="0">
                          <a:latin typeface="华文楷体" pitchFamily="2" charset="-122"/>
                          <a:ea typeface="华文楷体" pitchFamily="2" charset="-122"/>
                        </a:rPr>
                        <a:t>早期诊断无意义</a:t>
                      </a:r>
                      <a:endParaRPr lang="zh-CN" altLang="en-US" sz="1600" dirty="0">
                        <a:solidFill>
                          <a:srgbClr val="FF0000"/>
                        </a:solidFill>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32143">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p>
                      <a:pPr lvl="0" algn="ctr" eaLnBrk="0" hangingPunct="0">
                        <a:spcBef>
                          <a:spcPct val="20000"/>
                        </a:spcBef>
                        <a:buNone/>
                      </a:pPr>
                      <a:r>
                        <a:rPr lang="zh-CN" altLang="en-US" sz="1600" b="1" dirty="0">
                          <a:latin typeface="华文楷体" pitchFamily="2" charset="-122"/>
                          <a:ea typeface="华文楷体" pitchFamily="2" charset="-122"/>
                        </a:rPr>
                        <a:t>抗原</a:t>
                      </a:r>
                      <a:endParaRPr lang="en-US" altLang="zh-CN" sz="1600" b="1" dirty="0">
                        <a:latin typeface="华文楷体" pitchFamily="2" charset="-122"/>
                        <a:ea typeface="华文楷体" pitchFamily="2" charset="-122"/>
                      </a:endParaRPr>
                    </a:p>
                    <a:p>
                      <a:pPr lvl="0" algn="ctr" eaLnBrk="0" hangingPunct="0">
                        <a:spcBef>
                          <a:spcPct val="20000"/>
                        </a:spcBef>
                        <a:buNone/>
                      </a:pPr>
                      <a:r>
                        <a:rPr lang="zh-CN" altLang="en-US" sz="1600" b="1" dirty="0">
                          <a:latin typeface="华文楷体" pitchFamily="2" charset="-122"/>
                          <a:ea typeface="华文楷体" pitchFamily="2" charset="-122"/>
                        </a:rPr>
                        <a:t>检测</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咽拭子、鼻炎拭子</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en-US" altLang="zh-CN" sz="1600" dirty="0">
                          <a:latin typeface="华文楷体" pitchFamily="2" charset="-122"/>
                          <a:ea typeface="华文楷体" pitchFamily="2" charset="-122"/>
                        </a:rPr>
                        <a:t>2h</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可用于早期检测</a:t>
                      </a:r>
                    </a:p>
                    <a:p>
                      <a:pPr lvl="0" algn="ctr" eaLnBrk="0" hangingPunct="0">
                        <a:spcBef>
                          <a:spcPct val="20000"/>
                        </a:spcBef>
                        <a:buNone/>
                      </a:pP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solidFill>
                            <a:schemeClr val="tx2"/>
                          </a:solidFill>
                          <a:latin typeface="华文楷体" pitchFamily="2" charset="-122"/>
                          <a:ea typeface="华文楷体" pitchFamily="2" charset="-122"/>
                        </a:rPr>
                        <a:t>在非流行期，阳性筛查结果有可能是假阳性；在流行期，阴性的筛选检测结果可能是假阴性</a:t>
                      </a:r>
                      <a:r>
                        <a:rPr lang="zh-CN" altLang="en-US" sz="1600" dirty="0">
                          <a:solidFill>
                            <a:srgbClr val="FF0000"/>
                          </a:solidFill>
                          <a:latin typeface="华文楷体" pitchFamily="2" charset="-122"/>
                          <a:ea typeface="华文楷体" pitchFamily="2" charset="-122"/>
                        </a:rPr>
                        <a:t>（有假阴性、假阳性）；</a:t>
                      </a:r>
                      <a:r>
                        <a:rPr lang="zh-CN" altLang="en-US" sz="1600" dirty="0">
                          <a:latin typeface="华文楷体" pitchFamily="2" charset="-122"/>
                          <a:ea typeface="华文楷体" pitchFamily="2" charset="-122"/>
                        </a:rPr>
                        <a:t>这两种情况均应考虑病原学检测进一步确认。</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05129">
                <a:tc rowSpan="3">
                  <a:txBody>
                    <a:bodyPr/>
                    <a:lstStyle/>
                    <a:p>
                      <a:pPr lvl="0" algn="ctr" eaLnBrk="0" hangingPunct="0">
                        <a:spcBef>
                          <a:spcPct val="20000"/>
                        </a:spcBef>
                        <a:buNone/>
                      </a:pPr>
                      <a:r>
                        <a:rPr lang="zh-CN" altLang="en-US" sz="1600" b="1" dirty="0">
                          <a:latin typeface="华文楷体" pitchFamily="2" charset="-122"/>
                          <a:ea typeface="华文楷体" pitchFamily="2" charset="-122"/>
                        </a:rPr>
                        <a:t>病原学检查</a:t>
                      </a:r>
                      <a:endParaRPr lang="en-US" altLang="x-none" sz="1600" b="1" dirty="0">
                        <a:latin typeface="华文楷体" pitchFamily="2" charset="-122"/>
                        <a:ea typeface="华文楷体" pitchFamily="2" charset="-122"/>
                      </a:endParaRPr>
                    </a:p>
                  </a:txBody>
                  <a:tcPr marL="91428" marR="91428" marT="34305" marB="34305"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b="1" dirty="0">
                          <a:latin typeface="华文楷体" pitchFamily="2" charset="-122"/>
                          <a:ea typeface="华文楷体" pitchFamily="2" charset="-122"/>
                        </a:rPr>
                        <a:t>分离</a:t>
                      </a:r>
                      <a:endParaRPr lang="en-US" altLang="zh-CN" sz="1600" b="1" dirty="0">
                        <a:latin typeface="华文楷体" pitchFamily="2" charset="-122"/>
                        <a:ea typeface="华文楷体" pitchFamily="2" charset="-122"/>
                      </a:endParaRPr>
                    </a:p>
                    <a:p>
                      <a:pPr lvl="0" algn="ctr" eaLnBrk="0" hangingPunct="0">
                        <a:spcBef>
                          <a:spcPct val="20000"/>
                        </a:spcBef>
                        <a:buNone/>
                      </a:pPr>
                      <a:r>
                        <a:rPr lang="zh-CN" altLang="en-US" sz="1600" b="1" dirty="0">
                          <a:latin typeface="华文楷体" pitchFamily="2" charset="-122"/>
                          <a:ea typeface="华文楷体" pitchFamily="2" charset="-122"/>
                        </a:rPr>
                        <a:t>培养</a:t>
                      </a:r>
                      <a:endParaRPr lang="en-US" altLang="x-none" sz="1600" b="1"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咽拭子</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en-US" altLang="zh-CN" sz="1600" dirty="0">
                          <a:latin typeface="华文楷体" pitchFamily="2" charset="-122"/>
                          <a:ea typeface="华文楷体" pitchFamily="2" charset="-122"/>
                        </a:rPr>
                        <a:t>3d</a:t>
                      </a:r>
                      <a:endParaRPr lang="zh-CN" altLang="zh-CN"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“金标准”</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检测时间过长</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00228">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p>
                      <a:pPr lvl="0" algn="ctr" eaLnBrk="0" hangingPunct="0">
                        <a:spcBef>
                          <a:spcPct val="20000"/>
                        </a:spcBef>
                        <a:buNone/>
                      </a:pPr>
                      <a:r>
                        <a:rPr lang="en-US" altLang="zh-CN" sz="1600" b="1" dirty="0">
                          <a:latin typeface="华文楷体" pitchFamily="2" charset="-122"/>
                          <a:ea typeface="华文楷体" pitchFamily="2" charset="-122"/>
                        </a:rPr>
                        <a:t>RT</a:t>
                      </a:r>
                      <a:r>
                        <a:rPr lang="zh-CN" altLang="en-US" sz="1600" b="1" dirty="0">
                          <a:latin typeface="华文楷体" pitchFamily="2" charset="-122"/>
                          <a:ea typeface="华文楷体" pitchFamily="2" charset="-122"/>
                        </a:rPr>
                        <a:t>－</a:t>
                      </a:r>
                      <a:r>
                        <a:rPr lang="en-US" altLang="zh-CN" sz="1600" b="1" dirty="0">
                          <a:latin typeface="华文楷体" pitchFamily="2" charset="-122"/>
                          <a:ea typeface="华文楷体" pitchFamily="2" charset="-122"/>
                        </a:rPr>
                        <a:t>PCR</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咽拭子、鼻咽拭子等</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en-US" altLang="zh-CN" sz="1600" dirty="0">
                          <a:latin typeface="华文楷体" pitchFamily="2" charset="-122"/>
                          <a:ea typeface="华文楷体" pitchFamily="2" charset="-122"/>
                        </a:rPr>
                        <a:t>3h</a:t>
                      </a:r>
                      <a:endParaRPr lang="zh-CN" altLang="en-US" sz="1600" dirty="0">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latin typeface="华文楷体" pitchFamily="2" charset="-122"/>
                          <a:ea typeface="华文楷体" pitchFamily="2" charset="-122"/>
                        </a:rPr>
                        <a:t>灵敏度较高、特异性较强</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dirty="0">
                          <a:solidFill>
                            <a:srgbClr val="FF0000"/>
                          </a:solidFill>
                          <a:latin typeface="华文楷体" pitchFamily="2" charset="-122"/>
                          <a:ea typeface="华文楷体" pitchFamily="2" charset="-122"/>
                        </a:rPr>
                        <a:t>交叉污染导致的假阳性结果</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44716">
                <a:tc vMerge="1">
                  <a:txBody>
                    <a:bodyPr/>
                    <a:lstStyle/>
                    <a:p>
                      <a:endParaRPr lang="zh-CN"/>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p>
                      <a:pPr lvl="0" algn="ctr" eaLnBrk="0" hangingPunct="0">
                        <a:spcBef>
                          <a:spcPct val="20000"/>
                        </a:spcBef>
                        <a:buNone/>
                      </a:pPr>
                      <a:r>
                        <a:rPr lang="en-US" altLang="zh-CN" sz="1600" b="1" dirty="0">
                          <a:solidFill>
                            <a:srgbClr val="FF0000"/>
                          </a:solidFill>
                          <a:latin typeface="华文楷体" pitchFamily="2" charset="-122"/>
                          <a:ea typeface="华文楷体" pitchFamily="2" charset="-122"/>
                        </a:rPr>
                        <a:t>SAT</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b="1" dirty="0">
                          <a:solidFill>
                            <a:srgbClr val="FF0000"/>
                          </a:solidFill>
                          <a:latin typeface="华文楷体" pitchFamily="2" charset="-122"/>
                          <a:ea typeface="华文楷体" pitchFamily="2" charset="-122"/>
                        </a:rPr>
                        <a:t>口咽拭子</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en-US" altLang="zh-CN" sz="1600" b="1" dirty="0">
                          <a:solidFill>
                            <a:srgbClr val="FF0000"/>
                          </a:solidFill>
                          <a:latin typeface="华文楷体" pitchFamily="2" charset="-122"/>
                          <a:ea typeface="华文楷体" pitchFamily="2" charset="-122"/>
                        </a:rPr>
                        <a:t>2h</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r>
                        <a:rPr lang="zh-CN" altLang="en-US" sz="1600" b="1" dirty="0">
                          <a:solidFill>
                            <a:srgbClr val="FF0000"/>
                          </a:solidFill>
                          <a:latin typeface="华文楷体" pitchFamily="2" charset="-122"/>
                          <a:ea typeface="华文楷体" pitchFamily="2" charset="-122"/>
                        </a:rPr>
                        <a:t>早期快速</a:t>
                      </a:r>
                      <a:r>
                        <a:rPr lang="zh-CN" altLang="en-US" sz="1600" b="1" dirty="0" smtClean="0">
                          <a:solidFill>
                            <a:srgbClr val="FF0000"/>
                          </a:solidFill>
                          <a:latin typeface="华文楷体" pitchFamily="2" charset="-122"/>
                          <a:ea typeface="华文楷体" pitchFamily="2" charset="-122"/>
                        </a:rPr>
                        <a:t>诊断不</a:t>
                      </a:r>
                      <a:r>
                        <a:rPr lang="zh-CN" altLang="en-US" sz="1600" b="1" dirty="0">
                          <a:solidFill>
                            <a:srgbClr val="FF0000"/>
                          </a:solidFill>
                          <a:latin typeface="华文楷体" pitchFamily="2" charset="-122"/>
                          <a:ea typeface="华文楷体" pitchFamily="2" charset="-122"/>
                        </a:rPr>
                        <a:t>漏检，不误检。结果准确</a:t>
                      </a: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lvl="0" algn="ctr" eaLnBrk="0" hangingPunct="0">
                        <a:spcBef>
                          <a:spcPct val="20000"/>
                        </a:spcBef>
                        <a:buNone/>
                      </a:pPr>
                      <a:endParaRPr lang="zh-CN" altLang="en-US" sz="1600" b="1" dirty="0">
                        <a:solidFill>
                          <a:srgbClr val="FF0000"/>
                        </a:solidFill>
                        <a:latin typeface="华文楷体" pitchFamily="2" charset="-122"/>
                        <a:ea typeface="华文楷体" pitchFamily="2" charset="-122"/>
                      </a:endParaRPr>
                    </a:p>
                  </a:txBody>
                  <a:tcPr marL="91428" marR="91428" marT="34305" marB="34305"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标题 1"/>
          <p:cNvSpPr>
            <a:spLocks noGrp="1" noChangeArrowheads="1"/>
          </p:cNvSpPr>
          <p:nvPr>
            <p:custDataLst>
              <p:tags r:id="rId1"/>
            </p:custDataLst>
          </p:nvPr>
        </p:nvSpPr>
        <p:spPr bwMode="auto">
          <a:xfrm>
            <a:off x="367927" y="44624"/>
            <a:ext cx="8164513" cy="804862"/>
          </a:xfrm>
          <a:prstGeom prst="rect">
            <a:avLst/>
          </a:prstGeom>
          <a:noFill/>
          <a:ln w="9525">
            <a:noFill/>
            <a:miter lim="800000"/>
            <a:headEnd/>
            <a:tailEnd/>
          </a:ln>
        </p:spPr>
        <p:txBody>
          <a:bodyPr anchor="b"/>
          <a:lstStyle/>
          <a:p>
            <a:pPr>
              <a:lnSpc>
                <a:spcPct val="120000"/>
              </a:lnSpc>
            </a:pPr>
            <a:r>
              <a:rPr lang="zh-CN" altLang="en-US" sz="2800" b="1" dirty="0" smtClean="0">
                <a:latin typeface="+mj-ea"/>
                <a:ea typeface="+mj-ea"/>
                <a:sym typeface="Arial" pitchFamily="34" charset="0"/>
              </a:rPr>
              <a:t>甲流实验室检测方法对比</a:t>
            </a:r>
            <a:endParaRPr lang="zh-CN" altLang="en-US" sz="2800" b="1" dirty="0">
              <a:latin typeface="+mj-ea"/>
              <a:ea typeface="+mj-ea"/>
              <a:sym typeface="Arial" pitchFamily="34" charset="0"/>
            </a:endParaRPr>
          </a:p>
        </p:txBody>
      </p:sp>
    </p:spTree>
    <p:extLst>
      <p:ext uri="{BB962C8B-B14F-4D97-AF65-F5344CB8AC3E}">
        <p14:creationId xmlns:p14="http://schemas.microsoft.com/office/powerpoint/2010/main" val="2394683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3"/>
          <p:cNvGraphicFramePr>
            <a:graphicFrameLocks noGrp="1"/>
          </p:cNvGraphicFramePr>
          <p:nvPr>
            <p:extLst>
              <p:ext uri="{D42A27DB-BD31-4B8C-83A1-F6EECF244321}">
                <p14:modId xmlns:p14="http://schemas.microsoft.com/office/powerpoint/2010/main" val="2110833901"/>
              </p:ext>
            </p:extLst>
          </p:nvPr>
        </p:nvGraphicFramePr>
        <p:xfrm>
          <a:off x="500063" y="980728"/>
          <a:ext cx="8229600" cy="5515000"/>
        </p:xfrm>
        <a:graphic>
          <a:graphicData uri="http://schemas.openxmlformats.org/drawingml/2006/table">
            <a:tbl>
              <a:tblPr/>
              <a:tblGrid>
                <a:gridCol w="2447925"/>
                <a:gridCol w="3038475"/>
                <a:gridCol w="2743200"/>
              </a:tblGrid>
              <a:tr h="419098">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900" b="1" i="0" u="none" strike="noStrike" cap="none" normalizeH="0" baseline="0" dirty="0" smtClean="0">
                          <a:ln>
                            <a:noFill/>
                          </a:ln>
                          <a:solidFill>
                            <a:srgbClr val="FFFFFF"/>
                          </a:solidFill>
                          <a:effectLst/>
                          <a:latin typeface="华文楷体" pitchFamily="2" charset="-122"/>
                          <a:ea typeface="华文楷体" pitchFamily="2" charset="-122"/>
                        </a:rPr>
                        <a:t>产品特点</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900" b="1" i="0" u="none" strike="noStrike" cap="none" normalizeH="0" baseline="0" smtClean="0">
                          <a:ln>
                            <a:noFill/>
                          </a:ln>
                          <a:solidFill>
                            <a:srgbClr val="FFFFFF"/>
                          </a:solidFill>
                          <a:effectLst/>
                          <a:latin typeface="华文楷体" pitchFamily="2" charset="-122"/>
                          <a:ea typeface="华文楷体" pitchFamily="2" charset="-122"/>
                        </a:rPr>
                        <a:t>产品优势</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1900" b="1" i="0" u="none" strike="noStrike" cap="none" normalizeH="0" baseline="0" smtClean="0">
                          <a:ln>
                            <a:noFill/>
                          </a:ln>
                          <a:solidFill>
                            <a:srgbClr val="FFFFFF"/>
                          </a:solidFill>
                          <a:effectLst/>
                          <a:latin typeface="华文楷体" pitchFamily="2" charset="-122"/>
                          <a:ea typeface="华文楷体" pitchFamily="2" charset="-122"/>
                        </a:rPr>
                        <a:t>益处</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31470">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FF0000"/>
                          </a:solidFill>
                          <a:effectLst/>
                          <a:latin typeface="华文楷体" pitchFamily="2" charset="-122"/>
                          <a:ea typeface="华文楷体" pitchFamily="2" charset="-122"/>
                        </a:rPr>
                        <a:t>含有内标（参照物）</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000000"/>
                          </a:solidFill>
                          <a:effectLst/>
                          <a:latin typeface="华文楷体" pitchFamily="2" charset="-122"/>
                          <a:ea typeface="华文楷体" pitchFamily="2" charset="-122"/>
                        </a:rPr>
                        <a:t>防止假阴性，排除抑制物的干扰</a:t>
                      </a:r>
                      <a:endParaRPr kumimoji="0" lang="en-US" sz="2100" b="0" i="0" u="none" strike="noStrike" cap="none" normalizeH="0" baseline="0" smtClean="0">
                        <a:ln>
                          <a:noFill/>
                        </a:ln>
                        <a:solidFill>
                          <a:srgbClr val="000000"/>
                        </a:solidFill>
                        <a:effectLst/>
                        <a:latin typeface="华文楷体" pitchFamily="2" charset="-122"/>
                        <a:ea typeface="华文楷体" pitchFamily="2" charset="-122"/>
                      </a:endParaRP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CC"/>
                          </a:solidFill>
                          <a:effectLst/>
                          <a:latin typeface="华文楷体" pitchFamily="2" charset="-122"/>
                          <a:ea typeface="华文楷体" pitchFamily="2" charset="-122"/>
                        </a:rPr>
                        <a:t>更准确，避免误诊</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51520">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000000"/>
                          </a:solidFill>
                          <a:effectLst/>
                          <a:latin typeface="华文楷体" pitchFamily="2" charset="-122"/>
                          <a:ea typeface="华文楷体" pitchFamily="2" charset="-122"/>
                        </a:rPr>
                        <a:t>扩增产物：</a:t>
                      </a:r>
                      <a:r>
                        <a:rPr kumimoji="0" lang="en-US" sz="2100" b="0" i="0" u="none" strike="noStrike" cap="none" normalizeH="0" baseline="0" smtClean="0">
                          <a:ln>
                            <a:noFill/>
                          </a:ln>
                          <a:solidFill>
                            <a:srgbClr val="000000"/>
                          </a:solidFill>
                          <a:effectLst/>
                          <a:latin typeface="华文楷体" pitchFamily="2" charset="-122"/>
                          <a:ea typeface="华文楷体" pitchFamily="2" charset="-122"/>
                        </a:rPr>
                        <a:t>RNA</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产物易降解，减少实验室污染风险，维护实验室质控水平</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CC"/>
                          </a:solidFill>
                          <a:effectLst/>
                          <a:latin typeface="华文楷体" pitchFamily="2" charset="-122"/>
                          <a:ea typeface="华文楷体" pitchFamily="2" charset="-122"/>
                        </a:rPr>
                        <a:t>实验室质控、污染非常少</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051520">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FF0000"/>
                          </a:solidFill>
                          <a:effectLst/>
                          <a:latin typeface="华文楷体" pitchFamily="2" charset="-122"/>
                          <a:ea typeface="华文楷体" pitchFamily="2" charset="-122"/>
                        </a:rPr>
                        <a:t>灵敏度高</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磁珠法富集配以高效的扩增体系，实现了超敏度检测</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dirty="0" smtClean="0">
                          <a:ln>
                            <a:noFill/>
                          </a:ln>
                          <a:solidFill>
                            <a:srgbClr val="0000CC"/>
                          </a:solidFill>
                          <a:effectLst/>
                          <a:latin typeface="华文楷体" pitchFamily="2" charset="-122"/>
                          <a:ea typeface="华文楷体" pitchFamily="2" charset="-122"/>
                        </a:rPr>
                        <a:t>有助于</a:t>
                      </a:r>
                      <a:r>
                        <a:rPr kumimoji="0" lang="zh-CN" altLang="en-US" sz="2100" b="0" i="0" u="none" strike="noStrike" cap="none" normalizeH="0" baseline="0" dirty="0" smtClean="0">
                          <a:ln>
                            <a:noFill/>
                          </a:ln>
                          <a:solidFill>
                            <a:srgbClr val="0000CC"/>
                          </a:solidFill>
                          <a:effectLst/>
                          <a:latin typeface="华文楷体" pitchFamily="2" charset="-122"/>
                          <a:ea typeface="华文楷体" pitchFamily="2" charset="-122"/>
                        </a:rPr>
                        <a:t>甲流的</a:t>
                      </a:r>
                      <a:r>
                        <a:rPr kumimoji="0" lang="zh-CN" sz="2100" b="0" i="0" u="none" strike="noStrike" cap="none" normalizeH="0" baseline="0" dirty="0" smtClean="0">
                          <a:ln>
                            <a:noFill/>
                          </a:ln>
                          <a:solidFill>
                            <a:srgbClr val="0000CC"/>
                          </a:solidFill>
                          <a:effectLst/>
                          <a:latin typeface="华文楷体" pitchFamily="2" charset="-122"/>
                          <a:ea typeface="华文楷体" pitchFamily="2" charset="-122"/>
                        </a:rPr>
                        <a:t>早期诊断和治疗</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51520">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FF0000"/>
                          </a:solidFill>
                          <a:effectLst/>
                          <a:latin typeface="华文楷体" pitchFamily="2" charset="-122"/>
                          <a:ea typeface="华文楷体" pitchFamily="2" charset="-122"/>
                        </a:rPr>
                        <a:t>核酸提取：磁珠法</a:t>
                      </a:r>
                      <a:endParaRPr kumimoji="0" lang="en-US" sz="2100" b="0" i="0" u="none" strike="noStrike" cap="none" normalizeH="0" baseline="0" smtClean="0">
                        <a:ln>
                          <a:noFill/>
                        </a:ln>
                        <a:solidFill>
                          <a:srgbClr val="FF0000"/>
                        </a:solidFill>
                        <a:effectLst/>
                        <a:latin typeface="华文楷体" pitchFamily="2" charset="-122"/>
                        <a:ea typeface="华文楷体" pitchFamily="2" charset="-122"/>
                      </a:endParaRP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无毒无害，操作简便，无需煮沸和高速离心，提取效率高</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0000CC"/>
                          </a:solidFill>
                          <a:effectLst/>
                          <a:latin typeface="华文楷体" pitchFamily="2" charset="-122"/>
                          <a:ea typeface="华文楷体" pitchFamily="2" charset="-122"/>
                        </a:rPr>
                        <a:t>无毒无害、操作安全</a:t>
                      </a:r>
                      <a:endParaRPr kumimoji="0" lang="en-US" sz="2100" b="0" i="0" u="none" strike="noStrike" cap="none" normalizeH="0" baseline="0" smtClean="0">
                        <a:ln>
                          <a:noFill/>
                        </a:ln>
                        <a:solidFill>
                          <a:srgbClr val="0000CC"/>
                        </a:solidFill>
                        <a:effectLst/>
                        <a:latin typeface="华文楷体" pitchFamily="2" charset="-122"/>
                        <a:ea typeface="华文楷体" pitchFamily="2" charset="-122"/>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0000CC"/>
                          </a:solidFill>
                          <a:effectLst/>
                          <a:latin typeface="华文楷体" pitchFamily="2" charset="-122"/>
                          <a:ea typeface="华文楷体" pitchFamily="2" charset="-122"/>
                        </a:rPr>
                        <a:t>结果准确</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8364">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100" b="0" i="0" u="none" strike="noStrike" cap="none" normalizeH="0" baseline="0" smtClean="0">
                          <a:ln>
                            <a:noFill/>
                          </a:ln>
                          <a:solidFill>
                            <a:srgbClr val="000000"/>
                          </a:solidFill>
                          <a:effectLst/>
                          <a:latin typeface="华文楷体" pitchFamily="2" charset="-122"/>
                          <a:ea typeface="华文楷体" pitchFamily="2" charset="-122"/>
                        </a:rPr>
                        <a:t>扩增时间：</a:t>
                      </a:r>
                      <a:r>
                        <a:rPr kumimoji="0" lang="en-US" sz="2100" b="0" i="0" u="none" strike="noStrike" cap="none" normalizeH="0" baseline="0" smtClean="0">
                          <a:ln>
                            <a:noFill/>
                          </a:ln>
                          <a:solidFill>
                            <a:srgbClr val="000000"/>
                          </a:solidFill>
                          <a:effectLst/>
                          <a:latin typeface="华文楷体" pitchFamily="2" charset="-122"/>
                          <a:ea typeface="华文楷体" pitchFamily="2" charset="-122"/>
                        </a:rPr>
                        <a:t>1h</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缩短检测时间</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CC"/>
                          </a:solidFill>
                          <a:effectLst/>
                          <a:latin typeface="华文楷体" pitchFamily="2" charset="-122"/>
                          <a:ea typeface="华文楷体" pitchFamily="2" charset="-122"/>
                        </a:rPr>
                        <a:t>结果报告更快</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3148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全自动</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smtClean="0">
                          <a:ln>
                            <a:noFill/>
                          </a:ln>
                          <a:solidFill>
                            <a:srgbClr val="000000"/>
                          </a:solidFill>
                          <a:effectLst/>
                          <a:latin typeface="华文楷体" pitchFamily="2" charset="-122"/>
                          <a:ea typeface="华文楷体" pitchFamily="2" charset="-122"/>
                        </a:rPr>
                        <a:t>全自动处理样本（如粪便）</a:t>
                      </a:r>
                    </a:p>
                  </a:txBody>
                  <a:tcPr marL="91452" marR="91452"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sz="2100" b="0" i="0" u="none" strike="noStrike" cap="none" normalizeH="0" baseline="0" dirty="0" smtClean="0">
                          <a:ln>
                            <a:noFill/>
                          </a:ln>
                          <a:solidFill>
                            <a:srgbClr val="0000CC"/>
                          </a:solidFill>
                          <a:effectLst/>
                          <a:latin typeface="华文楷体" pitchFamily="2" charset="-122"/>
                          <a:ea typeface="华文楷体" pitchFamily="2" charset="-122"/>
                        </a:rPr>
                        <a:t>操作标准化，更方便</a:t>
                      </a:r>
                    </a:p>
                  </a:txBody>
                  <a:tcPr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5" name="标题 1"/>
          <p:cNvSpPr>
            <a:spLocks noGrp="1" noChangeArrowheads="1"/>
          </p:cNvSpPr>
          <p:nvPr>
            <p:custDataLst>
              <p:tags r:id="rId1"/>
            </p:custDataLst>
          </p:nvPr>
        </p:nvSpPr>
        <p:spPr bwMode="auto">
          <a:xfrm>
            <a:off x="349250" y="31850"/>
            <a:ext cx="8164513" cy="804862"/>
          </a:xfrm>
          <a:prstGeom prst="rect">
            <a:avLst/>
          </a:prstGeom>
          <a:noFill/>
          <a:ln w="9525">
            <a:noFill/>
            <a:miter lim="800000"/>
            <a:headEnd/>
            <a:tailEnd/>
          </a:ln>
        </p:spPr>
        <p:txBody>
          <a:bodyPr anchor="b"/>
          <a:lstStyle/>
          <a:p>
            <a:pPr>
              <a:lnSpc>
                <a:spcPct val="120000"/>
              </a:lnSpc>
            </a:pPr>
            <a:r>
              <a:rPr lang="en-US" altLang="zh-CN" sz="2800" dirty="0" smtClean="0">
                <a:latin typeface="+mj-ea"/>
                <a:ea typeface="+mj-ea"/>
                <a:sym typeface="Arial" pitchFamily="34" charset="0"/>
              </a:rPr>
              <a:t>SAT-RNA</a:t>
            </a:r>
            <a:r>
              <a:rPr lang="zh-CN" altLang="en-US" sz="2800" dirty="0" smtClean="0">
                <a:latin typeface="+mj-ea"/>
                <a:ea typeface="+mj-ea"/>
                <a:sym typeface="Arial" pitchFamily="34" charset="0"/>
              </a:rPr>
              <a:t>技术在甲流诊断中的应用优势</a:t>
            </a:r>
            <a:endParaRPr lang="zh-CN" altLang="en-US" sz="2800" dirty="0">
              <a:latin typeface="+mj-ea"/>
              <a:ea typeface="+mj-ea"/>
              <a:sym typeface="Arial" pitchFamily="34" charset="0"/>
            </a:endParaRPr>
          </a:p>
        </p:txBody>
      </p:sp>
    </p:spTree>
    <p:extLst>
      <p:ext uri="{BB962C8B-B14F-4D97-AF65-F5344CB8AC3E}">
        <p14:creationId xmlns:p14="http://schemas.microsoft.com/office/powerpoint/2010/main" val="1899587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noChangeArrowheads="1"/>
          </p:cNvSpPr>
          <p:nvPr>
            <p:ph type="title"/>
          </p:nvPr>
        </p:nvSpPr>
        <p:spPr>
          <a:xfrm>
            <a:off x="358775" y="104775"/>
            <a:ext cx="8650288" cy="995363"/>
          </a:xfrm>
        </p:spPr>
        <p:txBody>
          <a:bodyPr>
            <a:normAutofit/>
          </a:bodyPr>
          <a:lstStyle/>
          <a:p>
            <a:r>
              <a:rPr lang="en-US" altLang="zh-CN" sz="2800" b="1" dirty="0" smtClean="0">
                <a:latin typeface="微软雅黑" pitchFamily="34" charset="-122"/>
                <a:ea typeface="微软雅黑" pitchFamily="34" charset="-122"/>
              </a:rPr>
              <a:t>EV71-SAT</a:t>
            </a:r>
            <a:r>
              <a:rPr lang="zh-CN" altLang="en-US" sz="2800" b="1" dirty="0" smtClean="0">
                <a:latin typeface="微软雅黑" pitchFamily="34" charset="-122"/>
                <a:ea typeface="微软雅黑" pitchFamily="34" charset="-122"/>
              </a:rPr>
              <a:t>可检测出</a:t>
            </a:r>
            <a:r>
              <a:rPr lang="en-US" altLang="zh-CN" sz="2800" b="1" dirty="0" smtClean="0">
                <a:latin typeface="微软雅黑" pitchFamily="34" charset="-122"/>
                <a:ea typeface="微软雅黑" pitchFamily="34" charset="-122"/>
              </a:rPr>
              <a:t>EV71</a:t>
            </a:r>
            <a:r>
              <a:rPr lang="zh-CN" altLang="en-US" sz="2800" b="1" dirty="0" smtClean="0">
                <a:latin typeface="微软雅黑" pitchFamily="34" charset="-122"/>
                <a:ea typeface="微软雅黑" pitchFamily="34" charset="-122"/>
              </a:rPr>
              <a:t>的所有分型</a:t>
            </a:r>
          </a:p>
        </p:txBody>
      </p:sp>
      <p:sp>
        <p:nvSpPr>
          <p:cNvPr id="15363" name="TextBox 3"/>
          <p:cNvSpPr txBox="1">
            <a:spLocks noChangeArrowheads="1"/>
          </p:cNvSpPr>
          <p:nvPr/>
        </p:nvSpPr>
        <p:spPr bwMode="auto">
          <a:xfrm>
            <a:off x="0" y="6488113"/>
            <a:ext cx="6211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900"/>
              <a:t>【1】</a:t>
            </a:r>
            <a:r>
              <a:rPr lang="zh-CN" altLang="en-US" sz="900"/>
              <a:t>曹凌峰，苏梨云，董妞妞，徐锦。荧光恒温扩增技术检测肠道病毒</a:t>
            </a:r>
            <a:r>
              <a:rPr lang="en-US" altLang="zh-CN" sz="900"/>
              <a:t>EV71</a:t>
            </a:r>
            <a:r>
              <a:rPr lang="zh-CN" altLang="en-US" sz="900"/>
              <a:t>型方法的建立与评价。检验医学，</a:t>
            </a:r>
            <a:r>
              <a:rPr lang="en-US" altLang="zh-CN" sz="900"/>
              <a:t>2014</a:t>
            </a:r>
            <a:r>
              <a:rPr lang="zh-CN" altLang="en-US" sz="900"/>
              <a:t>、</a:t>
            </a:r>
            <a:endParaRPr lang="en-US" altLang="zh-CN" sz="900"/>
          </a:p>
          <a:p>
            <a:pPr eaLnBrk="1" hangingPunct="1"/>
            <a:endParaRPr lang="zh-CN" altLang="en-US" sz="900"/>
          </a:p>
        </p:txBody>
      </p:sp>
      <p:pic>
        <p:nvPicPr>
          <p:cNvPr id="15364" name="Picture 2" descr="C:\Users\hp\AppData\Roaming\Tencent\Users\565113708\QQ\WinTemp\RichOle\7R~P@2NQ0XQR{O~SRO0G_%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1857375"/>
            <a:ext cx="4248150" cy="4010025"/>
          </a:xfrm>
          <a:prstGeom prst="rect">
            <a:avLst/>
          </a:prstGeom>
          <a:noFill/>
          <a:ln>
            <a:noFill/>
          </a:ln>
          <a:effectLst>
            <a:outerShdw dist="139700" dir="2700000" algn="tl" rotWithShape="0">
              <a:srgbClr val="333333">
                <a:alpha val="64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3" descr="C:\Users\hp\AppData\Roaming\Tencent\Users\565113708\QQ\WinTemp\RichOle\_20KYM368YRLVNI%XB0V3NV.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2286000"/>
            <a:ext cx="425767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7207250" y="3349625"/>
            <a:ext cx="571500" cy="285750"/>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9" name="TextBox 8"/>
          <p:cNvSpPr txBox="1">
            <a:spLocks noChangeArrowheads="1"/>
          </p:cNvSpPr>
          <p:nvPr/>
        </p:nvSpPr>
        <p:spPr bwMode="auto">
          <a:xfrm>
            <a:off x="5929313" y="4786313"/>
            <a:ext cx="1627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800" b="1" i="1">
                <a:solidFill>
                  <a:srgbClr val="FF0000"/>
                </a:solidFill>
              </a:rPr>
              <a:t>不漏检！</a:t>
            </a:r>
          </a:p>
        </p:txBody>
      </p:sp>
    </p:spTree>
    <p:extLst>
      <p:ext uri="{BB962C8B-B14F-4D97-AF65-F5344CB8AC3E}">
        <p14:creationId xmlns:p14="http://schemas.microsoft.com/office/powerpoint/2010/main" val="3102558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100000">
                                          <p:val>
                                            <p:strVal val="#ppt_x"/>
                                          </p:val>
                                        </p:tav>
                                      </p:tavLst>
                                    </p:anim>
                                    <p:anim calcmode="lin" valueType="num">
                                      <p:cBhvr>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noChangeArrowheads="1"/>
          </p:cNvSpPr>
          <p:nvPr>
            <p:ph idx="1"/>
          </p:nvPr>
        </p:nvSpPr>
        <p:spPr>
          <a:xfrm>
            <a:off x="214313" y="6308725"/>
            <a:ext cx="8507412" cy="433388"/>
          </a:xfrm>
        </p:spPr>
        <p:txBody>
          <a:bodyPr/>
          <a:lstStyle/>
          <a:p>
            <a:pPr marL="0" indent="0" eaLnBrk="1" hangingPunct="1">
              <a:buFont typeface="Arial" charset="0"/>
              <a:buNone/>
            </a:pPr>
            <a:r>
              <a:rPr lang="zh-CN" altLang="en-US" sz="1400" smtClean="0">
                <a:latin typeface="微软雅黑" pitchFamily="34" charset="-122"/>
                <a:ea typeface="微软雅黑" pitchFamily="34" charset="-122"/>
              </a:rPr>
              <a:t>数据来源：上海复旦儿科医院、南京市儿童院、浙江省儿童医院</a:t>
            </a:r>
            <a:endParaRPr lang="zh-CN" altLang="en-US" sz="1600" smtClean="0">
              <a:latin typeface="微软雅黑" pitchFamily="34" charset="-122"/>
              <a:ea typeface="微软雅黑" pitchFamily="34" charset="-122"/>
            </a:endParaRPr>
          </a:p>
        </p:txBody>
      </p:sp>
      <p:pic>
        <p:nvPicPr>
          <p:cNvPr id="16387" name="图表 6"/>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003425"/>
            <a:ext cx="52562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内容占位符 2"/>
          <p:cNvSpPr>
            <a:spLocks noGrp="1" noChangeArrowheads="1"/>
          </p:cNvSpPr>
          <p:nvPr>
            <p:ph idx="1"/>
          </p:nvPr>
        </p:nvSpPr>
        <p:spPr>
          <a:xfrm>
            <a:off x="5580063" y="2133600"/>
            <a:ext cx="3384550" cy="3130550"/>
          </a:xfrm>
        </p:spPr>
        <p:txBody>
          <a:bodyPr/>
          <a:lstStyle/>
          <a:p>
            <a:pPr eaLnBrk="1" hangingPunct="1"/>
            <a:r>
              <a:rPr lang="zh-CN" altLang="en-US" sz="2400" smtClean="0">
                <a:ea typeface="华文细黑" pitchFamily="2" charset="-122"/>
              </a:rPr>
              <a:t> </a:t>
            </a:r>
            <a:r>
              <a:rPr lang="en-US" altLang="zh-CN" sz="2400" smtClean="0">
                <a:ea typeface="华文细黑" pitchFamily="2" charset="-122"/>
              </a:rPr>
              <a:t>3</a:t>
            </a:r>
            <a:r>
              <a:rPr lang="zh-CN" altLang="en-US" sz="2400" smtClean="0">
                <a:ea typeface="华文细黑" pitchFamily="2" charset="-122"/>
              </a:rPr>
              <a:t>种</a:t>
            </a:r>
            <a:r>
              <a:rPr lang="en-US" altLang="zh-CN" sz="2400" smtClean="0">
                <a:ea typeface="华文细黑" pitchFamily="2" charset="-122"/>
              </a:rPr>
              <a:t>HFMD-SAT </a:t>
            </a:r>
            <a:r>
              <a:rPr lang="zh-CN" altLang="en-US" sz="2400" smtClean="0">
                <a:ea typeface="华文细黑" pitchFamily="2" charset="-122"/>
              </a:rPr>
              <a:t>产品</a:t>
            </a:r>
            <a:r>
              <a:rPr lang="zh-CN" altLang="en-US" sz="2400" smtClean="0">
                <a:solidFill>
                  <a:srgbClr val="FF0000"/>
                </a:solidFill>
                <a:ea typeface="华文细黑" pitchFamily="2" charset="-122"/>
              </a:rPr>
              <a:t>灵敏度</a:t>
            </a:r>
            <a:r>
              <a:rPr lang="zh-CN" altLang="en-US" sz="2400" smtClean="0">
                <a:ea typeface="华文细黑" pitchFamily="2" charset="-122"/>
              </a:rPr>
              <a:t>均为</a:t>
            </a:r>
            <a:r>
              <a:rPr lang="en-US" altLang="zh-CN" smtClean="0">
                <a:solidFill>
                  <a:srgbClr val="FF0000"/>
                </a:solidFill>
                <a:ea typeface="华文细黑" pitchFamily="2" charset="-122"/>
              </a:rPr>
              <a:t>100%</a:t>
            </a:r>
          </a:p>
          <a:p>
            <a:pPr eaLnBrk="1" hangingPunct="1"/>
            <a:endParaRPr lang="en-US" altLang="zh-CN" smtClean="0">
              <a:solidFill>
                <a:srgbClr val="FF0000"/>
              </a:solidFill>
              <a:ea typeface="华文细黑" pitchFamily="2" charset="-122"/>
            </a:endParaRPr>
          </a:p>
          <a:p>
            <a:pPr eaLnBrk="1" hangingPunct="1"/>
            <a:r>
              <a:rPr lang="en-US" altLang="zh-CN" sz="2400" smtClean="0">
                <a:ea typeface="华文细黑" pitchFamily="2" charset="-122"/>
              </a:rPr>
              <a:t> </a:t>
            </a:r>
            <a:r>
              <a:rPr lang="zh-CN" altLang="en-US" sz="2400" smtClean="0">
                <a:solidFill>
                  <a:srgbClr val="FF0000"/>
                </a:solidFill>
                <a:ea typeface="华文细黑" pitchFamily="2" charset="-122"/>
              </a:rPr>
              <a:t>特异性</a:t>
            </a:r>
            <a:r>
              <a:rPr lang="zh-CN" altLang="en-US" sz="2400" smtClean="0">
                <a:ea typeface="华文细黑" pitchFamily="2" charset="-122"/>
              </a:rPr>
              <a:t>均高于</a:t>
            </a:r>
            <a:r>
              <a:rPr lang="en-US" altLang="zh-CN" smtClean="0">
                <a:solidFill>
                  <a:srgbClr val="FF0000"/>
                </a:solidFill>
                <a:ea typeface="华文细黑" pitchFamily="2" charset="-122"/>
              </a:rPr>
              <a:t>98%</a:t>
            </a:r>
            <a:endParaRPr lang="en-US" altLang="zh-CN" sz="2400" smtClean="0">
              <a:solidFill>
                <a:srgbClr val="FF0000"/>
              </a:solidFill>
              <a:ea typeface="华文细黑" pitchFamily="2" charset="-122"/>
            </a:endParaRPr>
          </a:p>
          <a:p>
            <a:pPr eaLnBrk="1" hangingPunct="1"/>
            <a:endParaRPr lang="en-US" altLang="zh-CN" sz="2400" smtClean="0">
              <a:ea typeface="华文细黑" pitchFamily="2" charset="-122"/>
            </a:endParaRPr>
          </a:p>
          <a:p>
            <a:pPr eaLnBrk="1" hangingPunct="1"/>
            <a:r>
              <a:rPr lang="en-US" altLang="zh-CN" sz="2400" smtClean="0">
                <a:ea typeface="华文细黑" pitchFamily="2" charset="-122"/>
              </a:rPr>
              <a:t> </a:t>
            </a:r>
            <a:r>
              <a:rPr lang="zh-CN" altLang="en-US" sz="2400" smtClean="0">
                <a:solidFill>
                  <a:srgbClr val="FF0000"/>
                </a:solidFill>
                <a:ea typeface="华文细黑" pitchFamily="2" charset="-122"/>
              </a:rPr>
              <a:t>准确性</a:t>
            </a:r>
            <a:r>
              <a:rPr lang="zh-CN" altLang="en-US" sz="2400" smtClean="0">
                <a:ea typeface="华文细黑" pitchFamily="2" charset="-122"/>
              </a:rPr>
              <a:t>在</a:t>
            </a:r>
            <a:r>
              <a:rPr lang="en-US" altLang="zh-CN" smtClean="0">
                <a:solidFill>
                  <a:srgbClr val="FF0000"/>
                </a:solidFill>
                <a:ea typeface="华文细黑" pitchFamily="2" charset="-122"/>
              </a:rPr>
              <a:t>99.5%</a:t>
            </a:r>
            <a:endParaRPr lang="zh-CN" altLang="en-US" smtClean="0">
              <a:solidFill>
                <a:srgbClr val="FF0000"/>
              </a:solidFill>
              <a:ea typeface="华文细黑" pitchFamily="2" charset="-122"/>
            </a:endParaRPr>
          </a:p>
        </p:txBody>
      </p:sp>
      <p:sp>
        <p:nvSpPr>
          <p:cNvPr id="16389" name="标题 1"/>
          <p:cNvSpPr txBox="1">
            <a:spLocks noChangeArrowheads="1"/>
          </p:cNvSpPr>
          <p:nvPr/>
        </p:nvSpPr>
        <p:spPr bwMode="auto">
          <a:xfrm>
            <a:off x="428625" y="219075"/>
            <a:ext cx="8229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800" b="1" dirty="0">
                <a:solidFill>
                  <a:schemeClr val="accent1">
                    <a:lumMod val="75000"/>
                  </a:schemeClr>
                </a:solidFill>
                <a:latin typeface="+mj-ea"/>
                <a:ea typeface="+mj-ea"/>
              </a:rPr>
              <a:t>EV-EV71-CA16-SAT</a:t>
            </a:r>
            <a:r>
              <a:rPr lang="zh-CN" altLang="en-US" sz="2800" b="1" dirty="0">
                <a:solidFill>
                  <a:schemeClr val="accent1">
                    <a:lumMod val="75000"/>
                  </a:schemeClr>
                </a:solidFill>
                <a:latin typeface="+mj-ea"/>
                <a:ea typeface="+mj-ea"/>
              </a:rPr>
              <a:t>法检测</a:t>
            </a:r>
          </a:p>
          <a:p>
            <a:pPr algn="ctr" eaLnBrk="1" hangingPunct="1"/>
            <a:r>
              <a:rPr lang="zh-CN" altLang="en-US" sz="2400" b="1" dirty="0">
                <a:solidFill>
                  <a:schemeClr val="accent1">
                    <a:lumMod val="75000"/>
                  </a:schemeClr>
                </a:solidFill>
                <a:latin typeface="+mj-ea"/>
                <a:ea typeface="+mj-ea"/>
              </a:rPr>
              <a:t>                     </a:t>
            </a:r>
            <a:r>
              <a:rPr lang="zh-CN" altLang="en-US" sz="2000" b="1" dirty="0">
                <a:solidFill>
                  <a:schemeClr val="accent1">
                    <a:lumMod val="75000"/>
                  </a:schemeClr>
                </a:solidFill>
                <a:latin typeface="+mj-ea"/>
                <a:ea typeface="+mj-ea"/>
              </a:rPr>
              <a:t> </a:t>
            </a:r>
            <a:r>
              <a:rPr lang="zh-CN" altLang="en-US" sz="2000" b="1" dirty="0" smtClean="0">
                <a:solidFill>
                  <a:schemeClr val="accent1">
                    <a:lumMod val="75000"/>
                  </a:schemeClr>
                </a:solidFill>
                <a:latin typeface="+mj-ea"/>
                <a:ea typeface="+mj-ea"/>
              </a:rPr>
              <a:t>           </a:t>
            </a:r>
            <a:r>
              <a:rPr lang="en-US" altLang="zh-CN" sz="2000" b="1" dirty="0">
                <a:solidFill>
                  <a:schemeClr val="accent1">
                    <a:lumMod val="75000"/>
                  </a:schemeClr>
                </a:solidFill>
                <a:latin typeface="+mj-ea"/>
                <a:ea typeface="+mj-ea"/>
              </a:rPr>
              <a:t>—</a:t>
            </a:r>
            <a:r>
              <a:rPr lang="zh-CN" altLang="en-US" sz="2000" b="1" dirty="0">
                <a:solidFill>
                  <a:schemeClr val="accent1">
                    <a:lumMod val="75000"/>
                  </a:schemeClr>
                </a:solidFill>
                <a:latin typeface="+mj-ea"/>
                <a:ea typeface="+mj-ea"/>
              </a:rPr>
              <a:t>特异性和准确度高</a:t>
            </a:r>
          </a:p>
        </p:txBody>
      </p:sp>
    </p:spTree>
    <p:extLst>
      <p:ext uri="{BB962C8B-B14F-4D97-AF65-F5344CB8AC3E}">
        <p14:creationId xmlns:p14="http://schemas.microsoft.com/office/powerpoint/2010/main" val="3695878529"/>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3850" y="980728"/>
            <a:ext cx="73580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Wingdings" pitchFamily="2" charset="2"/>
              <a:buChar char="Ø"/>
            </a:pPr>
            <a:r>
              <a:rPr lang="en-US" altLang="zh-CN" sz="2400" dirty="0">
                <a:solidFill>
                  <a:srgbClr val="000000"/>
                </a:solidFill>
                <a:latin typeface="华文楷体" pitchFamily="2" charset="-122"/>
                <a:cs typeface="Arial" charset="0"/>
              </a:rPr>
              <a:t>EV-SAT</a:t>
            </a:r>
            <a:r>
              <a:rPr lang="zh-CN" altLang="en-US" sz="2400" dirty="0">
                <a:solidFill>
                  <a:srgbClr val="000000"/>
                </a:solidFill>
                <a:latin typeface="华文楷体" pitchFamily="2" charset="-122"/>
                <a:ea typeface="华文楷体" pitchFamily="2" charset="-122"/>
              </a:rPr>
              <a:t>检测与</a:t>
            </a:r>
            <a:r>
              <a:rPr lang="en-US" altLang="zh-CN" sz="2400" dirty="0">
                <a:solidFill>
                  <a:srgbClr val="000000"/>
                </a:solidFill>
                <a:latin typeface="华文楷体" pitchFamily="2" charset="-122"/>
                <a:cs typeface="Arial" charset="0"/>
              </a:rPr>
              <a:t>PCR</a:t>
            </a:r>
            <a:r>
              <a:rPr lang="zh-CN" altLang="en-US" sz="2400" dirty="0">
                <a:solidFill>
                  <a:srgbClr val="000000"/>
                </a:solidFill>
                <a:latin typeface="华文楷体" pitchFamily="2" charset="-122"/>
                <a:ea typeface="华文楷体" pitchFamily="2" charset="-122"/>
              </a:rPr>
              <a:t>（国内知名品牌）对比结果，样本量：</a:t>
            </a:r>
            <a:r>
              <a:rPr lang="en-US" altLang="zh-CN" sz="2400" dirty="0">
                <a:solidFill>
                  <a:srgbClr val="000000"/>
                </a:solidFill>
                <a:latin typeface="华文楷体" pitchFamily="2" charset="-122"/>
                <a:ea typeface="华文楷体" pitchFamily="2" charset="-122"/>
              </a:rPr>
              <a:t>1085</a:t>
            </a:r>
            <a:r>
              <a:rPr lang="zh-CN" altLang="en-US" sz="2400" dirty="0">
                <a:solidFill>
                  <a:srgbClr val="000000"/>
                </a:solidFill>
                <a:latin typeface="华文楷体" pitchFamily="2" charset="-122"/>
                <a:ea typeface="华文楷体" pitchFamily="2" charset="-122"/>
              </a:rPr>
              <a:t>例</a:t>
            </a:r>
            <a:endParaRPr lang="en-US" altLang="zh-CN" sz="2400" dirty="0">
              <a:solidFill>
                <a:srgbClr val="000000"/>
              </a:solidFill>
              <a:latin typeface="华文楷体" pitchFamily="2" charset="-122"/>
              <a:ea typeface="华文楷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3000514048"/>
              </p:ext>
            </p:extLst>
          </p:nvPr>
        </p:nvGraphicFramePr>
        <p:xfrm>
          <a:off x="1331913" y="2852936"/>
          <a:ext cx="6096000" cy="2427338"/>
        </p:xfrm>
        <a:graphic>
          <a:graphicData uri="http://schemas.openxmlformats.org/drawingml/2006/table">
            <a:tbl>
              <a:tblPr/>
              <a:tblGrid>
                <a:gridCol w="1231900"/>
                <a:gridCol w="685800"/>
                <a:gridCol w="1739900"/>
                <a:gridCol w="1219200"/>
                <a:gridCol w="1219200"/>
              </a:tblGrid>
              <a:tr h="1010914">
                <a:tc rowSpan="2" gridSpan="2">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endParaRPr kumimoji="0" lang="zh-CN" altLang="en-US" sz="1900" b="0" i="0" u="none" strike="noStrike" cap="none" normalizeH="0" baseline="0" dirty="0" smtClean="0">
                        <a:ln>
                          <a:noFill/>
                        </a:ln>
                        <a:solidFill>
                          <a:schemeClr val="tx1"/>
                        </a:solidFill>
                        <a:effectLst/>
                        <a:latin typeface="Times New Roman" pitchFamily="18" charset="0"/>
                        <a:ea typeface="华文细黑" pitchFamily="2" charset="-122"/>
                      </a:endParaRPr>
                    </a:p>
                  </a:txBody>
                  <a:tcPr marL="91465" marR="91465" marT="45684" marB="4568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zh-CN" altLang="en-US"/>
                    </a:p>
                  </a:txBody>
                  <a:tcPr/>
                </a:tc>
                <a:tc gridSpan="2">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PCR</a:t>
                      </a:r>
                      <a:r>
                        <a:rPr kumimoji="0" lang="zh-CN" altLang="en-US" sz="1900" b="0" i="0" u="none" strike="noStrike" cap="none" normalizeH="0" baseline="0" dirty="0" smtClean="0">
                          <a:ln>
                            <a:noFill/>
                          </a:ln>
                          <a:solidFill>
                            <a:schemeClr val="tx1"/>
                          </a:solidFill>
                          <a:effectLst/>
                          <a:latin typeface="Times New Roman" pitchFamily="18" charset="0"/>
                          <a:ea typeface="华文细黑" pitchFamily="2" charset="-122"/>
                        </a:rPr>
                        <a:t>检测结果</a:t>
                      </a:r>
                      <a:endParaRPr kumimoji="0" lang="en-US" altLang="zh-CN" sz="19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dirty="0" smtClean="0">
                          <a:ln>
                            <a:noFill/>
                          </a:ln>
                          <a:solidFill>
                            <a:schemeClr val="tx1"/>
                          </a:solidFill>
                          <a:effectLst/>
                          <a:latin typeface="Times New Roman" pitchFamily="18" charset="0"/>
                          <a:ea typeface="华文细黑" pitchFamily="2" charset="-122"/>
                        </a:rPr>
                        <a:t>（国内知名品牌）</a:t>
                      </a:r>
                    </a:p>
                  </a:txBody>
                  <a:tcPr marL="91465" marR="91465" marT="45684" marB="4568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chemeClr val="tx1"/>
                          </a:solidFill>
                          <a:effectLst/>
                          <a:latin typeface="Times New Roman" pitchFamily="18" charset="0"/>
                          <a:ea typeface="华文细黑" pitchFamily="2" charset="-122"/>
                        </a:rPr>
                        <a:t>合计</a:t>
                      </a:r>
                    </a:p>
                  </a:txBody>
                  <a:tcPr marL="91465" marR="91465" marT="45684" marB="4568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65008">
                <a:tc gridSpan="2" vMerge="1">
                  <a:txBody>
                    <a:bodyPr/>
                    <a:lstStyle/>
                    <a:p>
                      <a:endParaRPr lang="zh-CN" altLang="en-US"/>
                    </a:p>
                  </a:txBody>
                  <a:tcPr/>
                </a:tc>
                <a:tc hMerge="1"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chemeClr val="tx1"/>
                          </a:solidFill>
                          <a:effectLst/>
                          <a:latin typeface="Times New Roman" pitchFamily="18" charset="0"/>
                          <a:ea typeface="华文细黑" pitchFamily="2" charset="-122"/>
                        </a:rPr>
                        <a:t>阳性</a:t>
                      </a: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chemeClr val="tx1"/>
                          </a:solidFill>
                          <a:effectLst/>
                          <a:latin typeface="Times New Roman" pitchFamily="18" charset="0"/>
                          <a:ea typeface="华文细黑" pitchFamily="2" charset="-122"/>
                        </a:rPr>
                        <a:t>阴性</a:t>
                      </a: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zh-CN" altLang="en-US"/>
                    </a:p>
                  </a:txBody>
                  <a:tcPr/>
                </a:tc>
              </a:tr>
              <a:tr h="365738">
                <a:tc rowSpan="2">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SAT</a:t>
                      </a:r>
                      <a:r>
                        <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rPr>
                        <a:t>检测结果</a:t>
                      </a:r>
                    </a:p>
                  </a:txBody>
                  <a:tcPr marL="91465" marR="91465" marT="45684" marB="4568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chemeClr val="tx1"/>
                          </a:solidFill>
                          <a:effectLst/>
                          <a:latin typeface="Times New Roman" pitchFamily="18" charset="0"/>
                          <a:ea typeface="华文细黑" pitchFamily="2" charset="-122"/>
                        </a:rPr>
                        <a:t>阳性</a:t>
                      </a: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547</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2400" b="1" i="0" u="none" strike="noStrike" cap="none" normalizeH="0" baseline="0" smtClean="0">
                          <a:ln>
                            <a:noFill/>
                          </a:ln>
                          <a:solidFill>
                            <a:srgbClr val="FF0000"/>
                          </a:solidFill>
                          <a:effectLst/>
                          <a:latin typeface="Times New Roman" pitchFamily="18" charset="0"/>
                          <a:ea typeface="宋体" pitchFamily="2" charset="-122"/>
                          <a:cs typeface="Times New Roman" pitchFamily="18" charset="0"/>
                        </a:rPr>
                        <a:t>66</a:t>
                      </a:r>
                      <a:endParaRPr kumimoji="0" lang="zh-CN" altLang="en-US" sz="2400" b="1" i="0" u="none" strike="noStrike" cap="none" normalizeH="0" baseline="0" smtClean="0">
                        <a:ln>
                          <a:noFill/>
                        </a:ln>
                        <a:solidFill>
                          <a:srgbClr val="FF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613</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04716">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chemeClr val="tx1"/>
                          </a:solidFill>
                          <a:effectLst/>
                          <a:latin typeface="Times New Roman" pitchFamily="18" charset="0"/>
                          <a:ea typeface="华文细黑" pitchFamily="2" charset="-122"/>
                        </a:rPr>
                        <a:t>阴性</a:t>
                      </a: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472</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472</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r h="380911">
                <a:tc gridSpan="2">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rPr>
                        <a:t>合计</a:t>
                      </a:r>
                    </a:p>
                  </a:txBody>
                  <a:tcPr marL="91465" marR="91465" marT="45684" marB="4568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547</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538</a:t>
                      </a:r>
                      <a:endParaRPr kumimoji="0" lang="zh-CN" altLang="en-US" sz="1900" b="0" i="0" u="none" strike="noStrike" cap="none" normalizeH="0" baseline="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ase" latinLnBrk="0" hangingPunct="1">
                        <a:lnSpc>
                          <a:spcPct val="100000"/>
                        </a:lnSpc>
                        <a:spcBef>
                          <a:spcPct val="0"/>
                        </a:spcBef>
                        <a:spcAft>
                          <a:spcPct val="0"/>
                        </a:spcAft>
                        <a:buClr>
                          <a:srgbClr val="000000"/>
                        </a:buClr>
                        <a:buSzTx/>
                        <a:buFontTx/>
                        <a:buNone/>
                        <a:tabLst/>
                      </a:pPr>
                      <a:r>
                        <a:rPr kumimoji="0" lang="en-US" altLang="zh-CN" sz="19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1085</a:t>
                      </a:r>
                      <a:endParaRPr kumimoji="0" lang="zh-CN" altLang="en-US" sz="1900" b="0" i="0" u="none" strike="noStrike" cap="none" normalizeH="0" baseline="0" dirty="0" smtClean="0">
                        <a:ln>
                          <a:noFill/>
                        </a:ln>
                        <a:solidFill>
                          <a:srgbClr val="000000"/>
                        </a:solidFill>
                        <a:effectLst/>
                        <a:latin typeface="Times New Roman" pitchFamily="18" charset="0"/>
                        <a:ea typeface="华文细黑" pitchFamily="2" charset="-122"/>
                      </a:endParaRPr>
                    </a:p>
                  </a:txBody>
                  <a:tcPr marL="68598" marR="685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6" name="矩形 2"/>
          <p:cNvSpPr>
            <a:spLocks noChangeArrowheads="1"/>
          </p:cNvSpPr>
          <p:nvPr/>
        </p:nvSpPr>
        <p:spPr bwMode="auto">
          <a:xfrm>
            <a:off x="611188" y="5589588"/>
            <a:ext cx="792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solidFill>
                  <a:srgbClr val="000000"/>
                </a:solidFill>
                <a:latin typeface="Times New Roman" pitchFamily="18" charset="0"/>
                <a:ea typeface="华文细黑" pitchFamily="2" charset="-122"/>
                <a:sym typeface="Arial" charset="0"/>
              </a:rPr>
              <a:t>差异样本经测序鉴定显示：有</a:t>
            </a:r>
            <a:r>
              <a:rPr lang="en-US" altLang="zh-CN" dirty="0">
                <a:solidFill>
                  <a:srgbClr val="000000"/>
                </a:solidFill>
                <a:latin typeface="Times New Roman" pitchFamily="18" charset="0"/>
                <a:cs typeface="Times New Roman" pitchFamily="18" charset="0"/>
                <a:sym typeface="Arial" charset="0"/>
              </a:rPr>
              <a:t>62</a:t>
            </a:r>
            <a:r>
              <a:rPr lang="zh-CN" altLang="en-US" dirty="0">
                <a:solidFill>
                  <a:srgbClr val="000000"/>
                </a:solidFill>
                <a:latin typeface="Times New Roman" pitchFamily="18" charset="0"/>
                <a:ea typeface="华文细黑" pitchFamily="2" charset="-122"/>
                <a:sym typeface="Arial" charset="0"/>
              </a:rPr>
              <a:t>例为</a:t>
            </a:r>
            <a:r>
              <a:rPr lang="en-US" altLang="zh-CN" dirty="0">
                <a:solidFill>
                  <a:srgbClr val="000000"/>
                </a:solidFill>
                <a:latin typeface="Times New Roman" pitchFamily="18" charset="0"/>
                <a:ea typeface="华文细黑" pitchFamily="2" charset="-122"/>
                <a:sym typeface="Arial" charset="0"/>
              </a:rPr>
              <a:t>EV</a:t>
            </a:r>
            <a:r>
              <a:rPr lang="zh-CN" altLang="en-US" dirty="0">
                <a:solidFill>
                  <a:srgbClr val="000000"/>
                </a:solidFill>
                <a:latin typeface="Times New Roman" pitchFamily="18" charset="0"/>
                <a:ea typeface="华文细黑" pitchFamily="2" charset="-122"/>
                <a:sym typeface="Arial" charset="0"/>
              </a:rPr>
              <a:t>感染与</a:t>
            </a:r>
            <a:r>
              <a:rPr lang="en-US" altLang="zh-CN" dirty="0">
                <a:solidFill>
                  <a:srgbClr val="000000"/>
                </a:solidFill>
                <a:latin typeface="Times New Roman" pitchFamily="18" charset="0"/>
                <a:ea typeface="华文细黑" pitchFamily="2" charset="-122"/>
                <a:sym typeface="Arial" charset="0"/>
              </a:rPr>
              <a:t>SAT</a:t>
            </a:r>
            <a:r>
              <a:rPr lang="zh-CN" altLang="en-US" dirty="0">
                <a:solidFill>
                  <a:srgbClr val="000000"/>
                </a:solidFill>
                <a:latin typeface="Times New Roman" pitchFamily="18" charset="0"/>
                <a:ea typeface="华文细黑" pitchFamily="2" charset="-122"/>
                <a:sym typeface="Arial" charset="0"/>
              </a:rPr>
              <a:t>检测结果相一致，</a:t>
            </a:r>
            <a:r>
              <a:rPr lang="en-US" altLang="zh-CN" dirty="0">
                <a:solidFill>
                  <a:srgbClr val="000000"/>
                </a:solidFill>
                <a:latin typeface="Times New Roman" pitchFamily="18" charset="0"/>
                <a:ea typeface="华文细黑" pitchFamily="2" charset="-122"/>
                <a:sym typeface="Arial" charset="0"/>
              </a:rPr>
              <a:t>4</a:t>
            </a:r>
            <a:r>
              <a:rPr lang="zh-CN" altLang="en-US" dirty="0">
                <a:solidFill>
                  <a:srgbClr val="000000"/>
                </a:solidFill>
                <a:latin typeface="Times New Roman" pitchFamily="18" charset="0"/>
                <a:ea typeface="华文细黑" pitchFamily="2" charset="-122"/>
                <a:sym typeface="Arial" charset="0"/>
              </a:rPr>
              <a:t>例测序失败。准确度为</a:t>
            </a:r>
            <a:r>
              <a:rPr lang="en-US" altLang="zh-CN" dirty="0">
                <a:solidFill>
                  <a:srgbClr val="000000"/>
                </a:solidFill>
                <a:latin typeface="Times New Roman" pitchFamily="18" charset="0"/>
                <a:ea typeface="华文细黑" pitchFamily="2" charset="-122"/>
                <a:sym typeface="Arial" charset="0"/>
              </a:rPr>
              <a:t>99.6%</a:t>
            </a:r>
            <a:r>
              <a:rPr lang="zh-CN" altLang="en-US" dirty="0">
                <a:solidFill>
                  <a:srgbClr val="000000"/>
                </a:solidFill>
                <a:latin typeface="Times New Roman" pitchFamily="18" charset="0"/>
                <a:ea typeface="华文细黑" pitchFamily="2" charset="-122"/>
                <a:sym typeface="Arial" charset="0"/>
              </a:rPr>
              <a:t>。</a:t>
            </a:r>
            <a:endParaRPr lang="zh-CN" altLang="en-US" dirty="0">
              <a:latin typeface="Times New Roman" pitchFamily="18" charset="0"/>
              <a:ea typeface="华文细黑" pitchFamily="2" charset="-122"/>
            </a:endParaRPr>
          </a:p>
        </p:txBody>
      </p:sp>
      <p:sp>
        <p:nvSpPr>
          <p:cNvPr id="7" name="矩形 3"/>
          <p:cNvSpPr>
            <a:spLocks noChangeArrowheads="1"/>
          </p:cNvSpPr>
          <p:nvPr/>
        </p:nvSpPr>
        <p:spPr bwMode="auto">
          <a:xfrm>
            <a:off x="755650" y="1844328"/>
            <a:ext cx="7016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buFont typeface="Arial" charset="0"/>
              <a:buChar char="•"/>
            </a:pPr>
            <a:r>
              <a:rPr lang="zh-CN" altLang="en-US">
                <a:latin typeface="Times New Roman" pitchFamily="18" charset="0"/>
                <a:ea typeface="华文细黑" pitchFamily="2" charset="-122"/>
              </a:rPr>
              <a:t>数据来源浙江儿童医院、南京儿童医院、复旦儿科医院</a:t>
            </a:r>
          </a:p>
        </p:txBody>
      </p:sp>
      <p:sp>
        <p:nvSpPr>
          <p:cNvPr id="8" name="标题 1"/>
          <p:cNvSpPr txBox="1">
            <a:spLocks noChangeArrowheads="1"/>
          </p:cNvSpPr>
          <p:nvPr/>
        </p:nvSpPr>
        <p:spPr bwMode="auto">
          <a:xfrm>
            <a:off x="428625" y="289619"/>
            <a:ext cx="822960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en-US" altLang="zh-CN" sz="2800" b="1" dirty="0">
                <a:solidFill>
                  <a:schemeClr val="accent1">
                    <a:lumMod val="75000"/>
                  </a:schemeClr>
                </a:solidFill>
                <a:latin typeface="微软雅黑" pitchFamily="34" charset="-122"/>
                <a:ea typeface="微软雅黑" pitchFamily="34" charset="-122"/>
              </a:rPr>
              <a:t>EV</a:t>
            </a:r>
            <a:r>
              <a:rPr lang="zh-CN" altLang="en-US" sz="2800" b="1" dirty="0">
                <a:solidFill>
                  <a:schemeClr val="accent1">
                    <a:lumMod val="75000"/>
                  </a:schemeClr>
                </a:solidFill>
                <a:latin typeface="微软雅黑" pitchFamily="34" charset="-122"/>
                <a:ea typeface="微软雅黑" pitchFamily="34" charset="-122"/>
              </a:rPr>
              <a:t>（通用型</a:t>
            </a:r>
            <a:r>
              <a:rPr lang="zh-CN" altLang="en-US" sz="2800" b="1" dirty="0" smtClean="0">
                <a:solidFill>
                  <a:schemeClr val="accent1">
                    <a:lumMod val="75000"/>
                  </a:schemeClr>
                </a:solidFill>
                <a:latin typeface="微软雅黑" pitchFamily="34" charset="-122"/>
                <a:ea typeface="微软雅黑" pitchFamily="34" charset="-122"/>
              </a:rPr>
              <a:t>）</a:t>
            </a:r>
            <a:r>
              <a:rPr lang="en-US" altLang="zh-CN" sz="2800" b="1" dirty="0" smtClean="0">
                <a:solidFill>
                  <a:schemeClr val="accent1">
                    <a:lumMod val="75000"/>
                  </a:schemeClr>
                </a:solidFill>
                <a:latin typeface="微软雅黑" pitchFamily="34" charset="-122"/>
                <a:ea typeface="微软雅黑" pitchFamily="34" charset="-122"/>
              </a:rPr>
              <a:t>SAT  </a:t>
            </a:r>
            <a:r>
              <a:rPr lang="en-US" altLang="zh-CN" sz="2800" b="1" dirty="0">
                <a:solidFill>
                  <a:schemeClr val="accent1">
                    <a:lumMod val="75000"/>
                  </a:schemeClr>
                </a:solidFill>
                <a:latin typeface="微软雅黑" pitchFamily="34" charset="-122"/>
                <a:ea typeface="微软雅黑" pitchFamily="34" charset="-122"/>
              </a:rPr>
              <a:t>vs. PCR </a:t>
            </a:r>
            <a:endParaRPr lang="zh-CN" altLang="en-US" sz="2800" b="1" dirty="0">
              <a:solidFill>
                <a:schemeClr val="accent1">
                  <a:lumMod val="75000"/>
                </a:schemeClr>
              </a:solidFill>
              <a:latin typeface="微软雅黑" pitchFamily="34" charset="-122"/>
              <a:ea typeface="微软雅黑" pitchFamily="34" charset="-122"/>
            </a:endParaRPr>
          </a:p>
        </p:txBody>
      </p:sp>
      <p:sp>
        <p:nvSpPr>
          <p:cNvPr id="9" name="TextBox 5"/>
          <p:cNvSpPr txBox="1">
            <a:spLocks noChangeArrowheads="1"/>
          </p:cNvSpPr>
          <p:nvPr/>
        </p:nvSpPr>
        <p:spPr bwMode="auto">
          <a:xfrm>
            <a:off x="0" y="6500813"/>
            <a:ext cx="70786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200">
                <a:latin typeface="Times New Roman" pitchFamily="18" charset="0"/>
                <a:ea typeface="微软雅黑" pitchFamily="34" charset="-122"/>
              </a:rPr>
              <a:t>临床上市数据</a:t>
            </a:r>
          </a:p>
        </p:txBody>
      </p:sp>
    </p:spTree>
    <p:extLst>
      <p:ext uri="{BB962C8B-B14F-4D97-AF65-F5344CB8AC3E}">
        <p14:creationId xmlns:p14="http://schemas.microsoft.com/office/powerpoint/2010/main" val="24162701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a:xfrm>
            <a:off x="-30163" y="409575"/>
            <a:ext cx="9174163" cy="633413"/>
          </a:xfrm>
          <a:prstGeom prst="rect">
            <a:avLst/>
          </a:prstGeom>
        </p:spPr>
        <p:txBody>
          <a:bodyPr/>
          <a:lstStyle>
            <a:lvl1pPr algn="ctr" defTabSz="1093470" rtl="0" eaLnBrk="1" latinLnBrk="0" hangingPunct="1">
              <a:spcBef>
                <a:spcPct val="0"/>
              </a:spcBef>
              <a:buNone/>
              <a:defRPr sz="3200" kern="1200">
                <a:solidFill>
                  <a:srgbClr val="304290"/>
                </a:solidFill>
                <a:latin typeface="+mj-lt"/>
                <a:ea typeface="+mj-ea"/>
                <a:cs typeface="+mj-cs"/>
              </a:defRPr>
            </a:lvl1pPr>
          </a:lstStyle>
          <a:p>
            <a:r>
              <a:rPr lang="en-US" altLang="zh-CN" sz="2800" b="1" dirty="0" smtClean="0">
                <a:latin typeface="+mj-ea"/>
                <a:cs typeface="Arial" charset="0"/>
              </a:rPr>
              <a:t>SAT</a:t>
            </a:r>
            <a:r>
              <a:rPr lang="zh-CN" altLang="en-US" sz="2800" b="1" dirty="0" smtClean="0">
                <a:latin typeface="+mj-ea"/>
                <a:cs typeface="Arial" charset="0"/>
              </a:rPr>
              <a:t>自带内标可减少假阴性率</a:t>
            </a:r>
          </a:p>
        </p:txBody>
      </p:sp>
      <p:sp>
        <p:nvSpPr>
          <p:cNvPr id="5" name="内容占位符 2"/>
          <p:cNvSpPr txBox="1">
            <a:spLocks noChangeArrowheads="1"/>
          </p:cNvSpPr>
          <p:nvPr/>
        </p:nvSpPr>
        <p:spPr>
          <a:xfrm>
            <a:off x="428625" y="1714500"/>
            <a:ext cx="8229600" cy="4525963"/>
          </a:xfrm>
          <a:prstGeom prst="rect">
            <a:avLst/>
          </a:prstGeom>
        </p:spPr>
        <p:txBody>
          <a:bodyPr/>
          <a:lstStyle>
            <a:lvl1pPr marL="410210" indent="-410210" algn="l" defTabSz="1093470" rtl="0" eaLnBrk="1" latinLnBrk="0" hangingPunct="1">
              <a:spcBef>
                <a:spcPts val="75"/>
              </a:spcBef>
              <a:buFont typeface="Arial" panose="020B0604020202020204" pitchFamily="34" charset="0"/>
              <a:buChar char="•"/>
              <a:defRPr sz="2800" kern="1200">
                <a:solidFill>
                  <a:schemeClr val="tx1"/>
                </a:solidFill>
                <a:latin typeface="+mn-lt"/>
                <a:ea typeface="+mn-ea"/>
                <a:cs typeface="+mn-cs"/>
              </a:defRPr>
            </a:lvl1pPr>
            <a:lvl2pPr marL="888365" indent="-341630" algn="l" defTabSz="1093470" rtl="0" eaLnBrk="1" latinLnBrk="0" hangingPunct="1">
              <a:spcBef>
                <a:spcPts val="75"/>
              </a:spcBef>
              <a:buFont typeface="Arial" panose="020B0604020202020204" pitchFamily="34" charset="0"/>
              <a:buChar char="–"/>
              <a:defRPr sz="2400" kern="1200">
                <a:solidFill>
                  <a:schemeClr val="tx1"/>
                </a:solidFill>
                <a:latin typeface="+mn-lt"/>
                <a:ea typeface="+mn-ea"/>
                <a:cs typeface="+mn-cs"/>
              </a:defRPr>
            </a:lvl2pPr>
            <a:lvl3pPr marL="1367155" indent="-273685" algn="l" defTabSz="1093470" rtl="0" eaLnBrk="1" latinLnBrk="0" hangingPunct="1">
              <a:spcBef>
                <a:spcPts val="75"/>
              </a:spcBef>
              <a:buFont typeface="Arial" panose="020B0604020202020204" pitchFamily="34" charset="0"/>
              <a:buChar char="•"/>
              <a:defRPr sz="2000" kern="1200">
                <a:solidFill>
                  <a:schemeClr val="tx1"/>
                </a:solidFill>
                <a:latin typeface="+mn-lt"/>
                <a:ea typeface="+mn-ea"/>
                <a:cs typeface="+mn-cs"/>
              </a:defRPr>
            </a:lvl3pPr>
            <a:lvl4pPr marL="1914525" indent="-273685" algn="l" defTabSz="1093470" rtl="0" eaLnBrk="1" latinLnBrk="0" hangingPunct="1">
              <a:spcBef>
                <a:spcPts val="75"/>
              </a:spcBef>
              <a:buFont typeface="Arial" panose="020B0604020202020204" pitchFamily="34" charset="0"/>
              <a:buChar char="–"/>
              <a:defRPr sz="1600" kern="1200">
                <a:solidFill>
                  <a:schemeClr val="tx1"/>
                </a:solidFill>
                <a:latin typeface="+mn-lt"/>
                <a:ea typeface="+mn-ea"/>
                <a:cs typeface="+mn-cs"/>
              </a:defRPr>
            </a:lvl4pPr>
            <a:lvl5pPr marL="2461260" indent="-273685" algn="l" defTabSz="1093470" rtl="0" eaLnBrk="1" latinLnBrk="0" hangingPunct="1">
              <a:spcBef>
                <a:spcPts val="75"/>
              </a:spcBef>
              <a:buFont typeface="Arial" panose="020B0604020202020204" pitchFamily="34" charset="0"/>
              <a:buChar char="»"/>
              <a:defRPr sz="1600" kern="1200">
                <a:solidFill>
                  <a:schemeClr val="tx1"/>
                </a:solidFill>
                <a:latin typeface="+mn-lt"/>
                <a:ea typeface="+mn-ea"/>
                <a:cs typeface="+mn-cs"/>
              </a:defRPr>
            </a:lvl5pPr>
            <a:lvl6pPr marL="300799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6pPr>
            <a:lvl7pPr marL="3554730"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7pPr>
            <a:lvl8pPr marL="410146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8pPr>
            <a:lvl9pPr marL="4648835" indent="-273685" algn="l" defTabSz="1093470" rtl="0" eaLnBrk="1" latinLnBrk="0" hangingPunct="1">
              <a:spcBef>
                <a:spcPts val="75"/>
              </a:spcBef>
              <a:buFont typeface="Arial" panose="020B0604020202020204" pitchFamily="34" charset="0"/>
              <a:buChar char="•"/>
              <a:defRPr sz="2300" kern="1200">
                <a:solidFill>
                  <a:schemeClr val="tx1"/>
                </a:solidFill>
                <a:latin typeface="+mn-lt"/>
                <a:ea typeface="+mn-ea"/>
                <a:cs typeface="+mn-cs"/>
              </a:defRPr>
            </a:lvl9p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pPr marL="0" indent="0">
              <a:buNone/>
            </a:pPr>
            <a:endParaRPr lang="en-US" altLang="zh-CN" dirty="0" smtClean="0"/>
          </a:p>
          <a:p>
            <a:r>
              <a:rPr lang="en-US" altLang="zh-CN" sz="2400" dirty="0" smtClean="0"/>
              <a:t>2014</a:t>
            </a:r>
            <a:r>
              <a:rPr lang="zh-CN" altLang="en-US" sz="2400" dirty="0" smtClean="0"/>
              <a:t>，南京医科大学附属儿科医院</a:t>
            </a:r>
            <a:r>
              <a:rPr lang="en-US" altLang="zh-CN" sz="2400" dirty="0" smtClean="0"/>
              <a:t>《J</a:t>
            </a:r>
            <a:r>
              <a:rPr lang="en-US" altLang="zh-CN" sz="2400" dirty="0" smtClean="0">
                <a:latin typeface="Arial Unicode MS" pitchFamily="34" charset="-122"/>
                <a:ea typeface="Arial Unicode MS" pitchFamily="34" charset="-122"/>
                <a:cs typeface="Arial Unicode MS" pitchFamily="34" charset="-122"/>
              </a:rPr>
              <a:t>ournal of </a:t>
            </a:r>
            <a:r>
              <a:rPr lang="en-US" altLang="zh-CN" sz="2400" dirty="0" err="1" smtClean="0">
                <a:latin typeface="Arial Unicode MS" pitchFamily="34" charset="-122"/>
                <a:ea typeface="Arial Unicode MS" pitchFamily="34" charset="-122"/>
                <a:cs typeface="Arial Unicode MS" pitchFamily="34" charset="-122"/>
              </a:rPr>
              <a:t>Virological</a:t>
            </a:r>
            <a:r>
              <a:rPr lang="en-US" altLang="zh-CN" sz="2400" dirty="0" smtClean="0">
                <a:latin typeface="Arial Unicode MS" pitchFamily="34" charset="-122"/>
                <a:ea typeface="Arial Unicode MS" pitchFamily="34" charset="-122"/>
                <a:cs typeface="Arial Unicode MS" pitchFamily="34" charset="-122"/>
              </a:rPr>
              <a:t> Methods》</a:t>
            </a:r>
            <a:endParaRPr lang="zh-CN" altLang="en-US" sz="2400" dirty="0" smtClean="0"/>
          </a:p>
        </p:txBody>
      </p:sp>
      <p:sp>
        <p:nvSpPr>
          <p:cNvPr id="6" name="TextBox 5"/>
          <p:cNvSpPr txBox="1">
            <a:spLocks noChangeArrowheads="1"/>
          </p:cNvSpPr>
          <p:nvPr/>
        </p:nvSpPr>
        <p:spPr bwMode="auto">
          <a:xfrm>
            <a:off x="-30163" y="6009481"/>
            <a:ext cx="8580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1200">
                <a:latin typeface="微软雅黑" pitchFamily="34" charset="-122"/>
              </a:rPr>
              <a:t>Qian Chen, Development and evaluation of a real-time method of simultaneousamplification and testing of enterovirus 71 incorporating a RNAinternal control system. Journal of Virological Methods 196 (2014) 139– 144 </a:t>
            </a:r>
            <a:endParaRPr lang="zh-CN" altLang="en-US" sz="1200">
              <a:latin typeface="微软雅黑" pitchFamily="34" charset="-122"/>
            </a:endParaRPr>
          </a:p>
        </p:txBody>
      </p:sp>
      <p:graphicFrame>
        <p:nvGraphicFramePr>
          <p:cNvPr id="7" name="表格 6"/>
          <p:cNvGraphicFramePr/>
          <p:nvPr/>
        </p:nvGraphicFramePr>
        <p:xfrm>
          <a:off x="714375" y="1357313"/>
          <a:ext cx="7358063" cy="3219450"/>
        </p:xfrm>
        <a:graphic>
          <a:graphicData uri="http://schemas.openxmlformats.org/drawingml/2006/table">
            <a:tbl>
              <a:tblPr/>
              <a:tblGrid>
                <a:gridCol w="857250"/>
                <a:gridCol w="614363"/>
                <a:gridCol w="735012"/>
                <a:gridCol w="736600"/>
                <a:gridCol w="735013"/>
                <a:gridCol w="736600"/>
                <a:gridCol w="735012"/>
                <a:gridCol w="736600"/>
                <a:gridCol w="735013"/>
                <a:gridCol w="736600"/>
              </a:tblGrid>
              <a:tr h="506413">
                <a:tc>
                  <a:txBody>
                    <a:bodyPr/>
                    <a:lstStyle/>
                    <a:p>
                      <a:pPr lvl="0" eaLnBrk="1" hangingPunct="1">
                        <a:buClr>
                          <a:srgbClr val="000000"/>
                        </a:buClr>
                        <a:buNone/>
                      </a:pPr>
                      <a:endParaRPr lang="zh-CN" altLang="en-US" sz="1600" b="1" dirty="0">
                        <a:solidFill>
                          <a:srgbClr val="FFFFFF"/>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558ED5"/>
                    </a:solidFill>
                  </a:tcPr>
                </a:tc>
                <a:tc>
                  <a:txBody>
                    <a:bodyPr/>
                    <a:lstStyle/>
                    <a:p>
                      <a:pPr lvl="0" eaLnBrk="1" hangingPunct="1">
                        <a:buClr>
                          <a:srgbClr val="000000"/>
                        </a:buClr>
                        <a:buNone/>
                      </a:pPr>
                      <a:endParaRPr lang="zh-CN" altLang="en-US" sz="1600" b="1">
                        <a:solidFill>
                          <a:srgbClr val="FFFFFF"/>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558ED5"/>
                    </a:solidFill>
                  </a:tcPr>
                </a:tc>
                <a:tc gridSpan="4">
                  <a:txBody>
                    <a:bodyPr/>
                    <a:lstStyle/>
                    <a:p>
                      <a:pPr lvl="0" eaLnBrk="1" hangingPunct="1">
                        <a:buClr>
                          <a:srgbClr val="000000"/>
                        </a:buClr>
                        <a:buNone/>
                      </a:pPr>
                      <a:r>
                        <a:rPr lang="en-US" altLang="zh-CN" sz="1600" b="1">
                          <a:latin typeface="Arial" panose="020B0604020202020204" pitchFamily="34" charset="0"/>
                          <a:ea typeface="Arial" panose="020B0604020202020204" pitchFamily="34" charset="0"/>
                        </a:rPr>
                        <a:t>SAT-EV</a:t>
                      </a:r>
                      <a:r>
                        <a:rPr lang="en-US" altLang="zh-CN" sz="1600" b="1">
                          <a:latin typeface="Calibri" panose="020F0502020204030204" pitchFamily="34" charset="0"/>
                          <a:ea typeface="宋体" panose="02010600030101010101" pitchFamily="2" charset="-122"/>
                        </a:rPr>
                        <a:t>71</a:t>
                      </a:r>
                      <a:r>
                        <a:rPr lang="zh-CN" altLang="en-US" sz="1600" b="1">
                          <a:latin typeface="Calibri" panose="020F0502020204030204" pitchFamily="34" charset="0"/>
                          <a:ea typeface="宋体" panose="02010600030101010101" pitchFamily="2" charset="-122"/>
                        </a:rPr>
                        <a:t>（不添加内标）</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558ED5"/>
                    </a:solidFill>
                  </a:tcPr>
                </a:tc>
                <a:tc hMerge="1">
                  <a:txBody>
                    <a:bodyPr/>
                    <a:lstStyle/>
                    <a:p>
                      <a:endParaRPr lang="zh-CN"/>
                    </a:p>
                  </a:txBody>
                  <a:tcP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hMerge="1">
                  <a:txBody>
                    <a:bodyPr/>
                    <a:lstStyle/>
                    <a:p>
                      <a:endParaRPr lang="zh-CN"/>
                    </a:p>
                  </a:txBody>
                  <a:tcP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gridSpan="4">
                  <a:txBody>
                    <a:bodyPr/>
                    <a:lstStyle/>
                    <a:p>
                      <a:pPr lvl="0" eaLnBrk="1" hangingPunct="1">
                        <a:buClr>
                          <a:srgbClr val="000000"/>
                        </a:buClr>
                        <a:buNone/>
                      </a:pPr>
                      <a:r>
                        <a:rPr lang="en-US" altLang="zh-CN" sz="1600" b="1">
                          <a:latin typeface="Arial" panose="020B0604020202020204" pitchFamily="34" charset="0"/>
                          <a:ea typeface="Arial" panose="020B0604020202020204" pitchFamily="34" charset="0"/>
                        </a:rPr>
                        <a:t>SAT-EV</a:t>
                      </a:r>
                      <a:r>
                        <a:rPr lang="en-US" altLang="zh-CN" sz="1600" b="1">
                          <a:latin typeface="Calibri" panose="020F0502020204030204" pitchFamily="34" charset="0"/>
                          <a:ea typeface="宋体" panose="02010600030101010101" pitchFamily="2" charset="-122"/>
                        </a:rPr>
                        <a:t>71</a:t>
                      </a:r>
                      <a:r>
                        <a:rPr lang="zh-CN" altLang="en-US" sz="1600" b="1">
                          <a:latin typeface="Calibri" panose="020F0502020204030204" pitchFamily="34" charset="0"/>
                          <a:ea typeface="宋体" panose="02010600030101010101" pitchFamily="2" charset="-122"/>
                        </a:rPr>
                        <a:t>（添加内标）</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rgbClr val="558ED5"/>
                    </a:solidFill>
                  </a:tcPr>
                </a:tc>
                <a:tc hMerge="1">
                  <a:txBody>
                    <a:bodyPr/>
                    <a:lstStyle/>
                    <a:p>
                      <a:endParaRPr lang="zh-CN"/>
                    </a:p>
                  </a:txBody>
                  <a:tcP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hMerge="1">
                  <a:txBody>
                    <a:bodyPr/>
                    <a:lstStyle/>
                    <a:p>
                      <a:endParaRPr lang="zh-CN"/>
                    </a:p>
                  </a:txBody>
                  <a:tcP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tcPr>
                </a:tc>
              </a:tr>
              <a:tr h="579437">
                <a:tc>
                  <a:txBody>
                    <a:bodyPr/>
                    <a:lstStyle/>
                    <a:p>
                      <a:pPr lvl="0" eaLnBrk="1" hangingPunct="1">
                        <a:buClr>
                          <a:srgbClr val="000000"/>
                        </a:buClr>
                        <a:buNone/>
                      </a:pPr>
                      <a:endParaRPr lang="zh-CN" altLang="en-US" sz="1600" dirty="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endParaRPr lang="zh-CN" altLang="en-US" sz="1600" dirty="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阴性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阳性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合计</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检出率</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阴性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阳性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合计</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检出率</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r>
              <a:tr h="563563">
                <a:tc rowSpan="4">
                  <a:txBody>
                    <a:bodyPr/>
                    <a:lstStyle/>
                    <a:p>
                      <a:pPr lvl="0" eaLnBrk="1" hangingPunct="1">
                        <a:buClr>
                          <a:srgbClr val="000000"/>
                        </a:buClr>
                        <a:buNone/>
                      </a:pPr>
                      <a:r>
                        <a:rPr lang="en-US" altLang="zh-CN" sz="1600" b="1">
                          <a:solidFill>
                            <a:srgbClr val="000000"/>
                          </a:solidFill>
                          <a:latin typeface="Arial" panose="020B0604020202020204" pitchFamily="34" charset="0"/>
                          <a:ea typeface="Arial" panose="020B0604020202020204" pitchFamily="34" charset="0"/>
                        </a:rPr>
                        <a:t>PCR</a:t>
                      </a:r>
                      <a:r>
                        <a:rPr lang="zh-CN" altLang="en-US" sz="1600" b="1">
                          <a:solidFill>
                            <a:srgbClr val="000000"/>
                          </a:solidFill>
                          <a:latin typeface="Calibri" panose="020F0502020204030204" pitchFamily="34" charset="0"/>
                          <a:ea typeface="宋体" panose="02010600030101010101" pitchFamily="2" charset="-122"/>
                        </a:rPr>
                        <a:t>荧光探测法</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阴性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105</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109</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55.6%</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103</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107</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54.6%</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r h="561975">
                <a:tc vMerge="1">
                  <a:txBody>
                    <a:bodyPr/>
                    <a:lstStyle/>
                    <a:p>
                      <a:endParaRPr lang="zh-CN"/>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阳性</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  0</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87</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87</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44.4%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0</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89</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89</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45.4%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r>
              <a:tr h="428625">
                <a:tc vMerge="1">
                  <a:txBody>
                    <a:bodyPr/>
                    <a:lstStyle/>
                    <a:p>
                      <a:endParaRPr lang="zh-CN"/>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合计</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105</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91</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196</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103</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93</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196</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c>
                  <a:txBody>
                    <a:bodyPr/>
                    <a:lstStyle/>
                    <a:p>
                      <a:pPr lvl="0" eaLnBrk="1" hangingPunct="1">
                        <a:buClr>
                          <a:srgbClr val="000000"/>
                        </a:buClr>
                        <a:buNone/>
                      </a:pPr>
                      <a:endParaRPr lang="zh-CN" altLang="en-US" sz="1600" dirty="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9EDF4"/>
                    </a:solidFill>
                  </a:tcPr>
                </a:tc>
              </a:tr>
              <a:tr h="579437">
                <a:tc vMerge="1">
                  <a:txBody>
                    <a:bodyPr/>
                    <a:lstStyle/>
                    <a:p>
                      <a:endParaRPr lang="zh-CN"/>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B w="12700" cap="flat" cmpd="sng">
                      <a:solidFill>
                        <a:schemeClr val="bg1"/>
                      </a:solidFill>
                      <a:prstDash val="solid"/>
                      <a:headEnd type="none" w="med" len="med"/>
                      <a:tailEnd type="none" w="med" len="med"/>
                    </a:lnB>
                  </a:tcPr>
                </a:tc>
                <a:tc>
                  <a:txBody>
                    <a:bodyPr/>
                    <a:lstStyle/>
                    <a:p>
                      <a:pPr lvl="0" eaLnBrk="1" hangingPunct="1">
                        <a:buClr>
                          <a:srgbClr val="000000"/>
                        </a:buClr>
                        <a:buNone/>
                      </a:pPr>
                      <a:r>
                        <a:rPr lang="zh-CN" altLang="en-US" sz="1600" b="1">
                          <a:solidFill>
                            <a:srgbClr val="000000"/>
                          </a:solidFill>
                          <a:latin typeface="Calibri" panose="020F0502020204030204" pitchFamily="34" charset="0"/>
                          <a:ea typeface="宋体" panose="02010600030101010101" pitchFamily="2" charset="-122"/>
                        </a:rPr>
                        <a:t>检出率</a:t>
                      </a: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gridSpan="4">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46.4%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hMerge="1">
                  <a:txBody>
                    <a:bodyPr/>
                    <a:lstStyle/>
                    <a:p>
                      <a:endParaRPr lang="zh-CN"/>
                    </a:p>
                  </a:txBody>
                  <a:tcP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c hMerge="1">
                  <a:txBody>
                    <a:bodyPr/>
                    <a:lstStyle/>
                    <a:p>
                      <a:endParaRPr lang="zh-CN"/>
                    </a:p>
                  </a:txBody>
                  <a:tcP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c gridSpan="4">
                  <a:txBody>
                    <a:bodyPr/>
                    <a:lstStyle/>
                    <a:p>
                      <a:pPr lvl="0" eaLnBrk="1" hangingPunct="1">
                        <a:buClr>
                          <a:srgbClr val="000000"/>
                        </a:buClr>
                        <a:buNone/>
                      </a:pPr>
                      <a:r>
                        <a:rPr lang="en-US" altLang="zh-CN" sz="1600">
                          <a:solidFill>
                            <a:srgbClr val="000000"/>
                          </a:solidFill>
                          <a:latin typeface="Calibri" panose="020F0502020204030204" pitchFamily="34" charset="0"/>
                          <a:ea typeface="宋体" panose="02010600030101010101" pitchFamily="2" charset="-122"/>
                        </a:rPr>
                        <a:t>47.4%</a:t>
                      </a:r>
                      <a:endParaRPr lang="zh-CN" altLang="en-US" sz="1600">
                        <a:solidFill>
                          <a:srgbClr val="000000"/>
                        </a:solidFill>
                        <a:latin typeface="Calibri" panose="020F0502020204030204" pitchFamily="34" charset="0"/>
                        <a:ea typeface="宋体" panose="02010600030101010101" pitchFamily="2" charset="-122"/>
                      </a:endParaRPr>
                    </a:p>
                  </a:txBody>
                  <a:tcPr marL="91439" marR="91439" marT="45713" marB="4571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hMerge="1">
                  <a:txBody>
                    <a:bodyPr/>
                    <a:lstStyle/>
                    <a:p>
                      <a:endParaRPr lang="zh-CN"/>
                    </a:p>
                  </a:txBody>
                  <a:tcP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c hMerge="1">
                  <a:txBody>
                    <a:bodyPr/>
                    <a:lstStyle/>
                    <a:p>
                      <a:endParaRPr lang="zh-CN"/>
                    </a:p>
                  </a:txBody>
                  <a:tcP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c hMerge="1">
                  <a:txBody>
                    <a:bodyPr/>
                    <a:lstStyle/>
                    <a:p>
                      <a:endParaRPr lang="zh-CN"/>
                    </a:p>
                  </a:txBody>
                  <a:tcPr>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tcPr>
                </a:tc>
              </a:tr>
            </a:tbl>
          </a:graphicData>
        </a:graphic>
      </p:graphicFrame>
      <p:sp>
        <p:nvSpPr>
          <p:cNvPr id="8" name="椭圆 7"/>
          <p:cNvSpPr/>
          <p:nvPr/>
        </p:nvSpPr>
        <p:spPr>
          <a:xfrm>
            <a:off x="2143125" y="4000500"/>
            <a:ext cx="785813"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buFontTx/>
              <a:buNone/>
              <a:defRPr/>
            </a:pPr>
            <a:endParaRPr lang="zh-CN" altLang="en-US"/>
          </a:p>
        </p:txBody>
      </p:sp>
      <p:sp>
        <p:nvSpPr>
          <p:cNvPr id="9" name="椭圆 8"/>
          <p:cNvSpPr/>
          <p:nvPr/>
        </p:nvSpPr>
        <p:spPr>
          <a:xfrm>
            <a:off x="5143500" y="4000500"/>
            <a:ext cx="785813" cy="428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buFontTx/>
              <a:buNone/>
              <a:defRPr/>
            </a:pPr>
            <a:endParaRPr lang="zh-CN" altLang="en-US"/>
          </a:p>
        </p:txBody>
      </p:sp>
    </p:spTree>
    <p:extLst>
      <p:ext uri="{BB962C8B-B14F-4D97-AF65-F5344CB8AC3E}">
        <p14:creationId xmlns:p14="http://schemas.microsoft.com/office/powerpoint/2010/main" val="2919183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5"/>
          <p:cNvSpPr>
            <a:spLocks noGrp="1"/>
          </p:cNvSpPr>
          <p:nvPr>
            <p:ph type="title" idx="4294967295"/>
          </p:nvPr>
        </p:nvSpPr>
        <p:spPr>
          <a:xfrm>
            <a:off x="84138" y="68263"/>
            <a:ext cx="8793162" cy="1176337"/>
          </a:xfrm>
        </p:spPr>
        <p:txBody>
          <a:bodyPr rtlCol="0">
            <a:normAutofit/>
          </a:bodyPr>
          <a:lstStyle/>
          <a:p>
            <a:pPr algn="ctr" eaLnBrk="1" fontAlgn="auto" hangingPunct="1">
              <a:spcBef>
                <a:spcPct val="20000"/>
              </a:spcBef>
              <a:spcAft>
                <a:spcPts val="0"/>
              </a:spcAft>
              <a:defRPr/>
            </a:pPr>
            <a:r>
              <a:rPr lang="zh-CN" altLang="en-US" b="1" dirty="0">
                <a:latin typeface="+mj-ea"/>
              </a:rPr>
              <a:t>检测</a:t>
            </a:r>
            <a:r>
              <a:rPr lang="en-US" altLang="zh-CN" b="1" dirty="0">
                <a:latin typeface="+mj-ea"/>
              </a:rPr>
              <a:t>RNA—</a:t>
            </a:r>
            <a:r>
              <a:rPr lang="zh-CN" altLang="en-US" b="1" dirty="0">
                <a:latin typeface="+mj-ea"/>
              </a:rPr>
              <a:t>更高的</a:t>
            </a:r>
            <a:r>
              <a:rPr lang="zh-CN" altLang="en-US" b="1" dirty="0" smtClean="0">
                <a:latin typeface="+mj-ea"/>
              </a:rPr>
              <a:t>灵敏度</a:t>
            </a:r>
            <a:endParaRPr lang="zh-CN" altLang="en-US" b="1" dirty="0">
              <a:latin typeface="+mj-ea"/>
            </a:endParaRPr>
          </a:p>
        </p:txBody>
      </p:sp>
      <p:grpSp>
        <p:nvGrpSpPr>
          <p:cNvPr id="2" name="Group 3"/>
          <p:cNvGrpSpPr>
            <a:grpSpLocks/>
          </p:cNvGrpSpPr>
          <p:nvPr/>
        </p:nvGrpSpPr>
        <p:grpSpPr bwMode="auto">
          <a:xfrm>
            <a:off x="4067944" y="1683678"/>
            <a:ext cx="4527550" cy="3665537"/>
            <a:chOff x="0" y="0"/>
            <a:chExt cx="5107" cy="2931"/>
          </a:xfrm>
        </p:grpSpPr>
        <p:sp>
          <p:nvSpPr>
            <p:cNvPr id="32773" name="Rectangle 2"/>
            <p:cNvSpPr>
              <a:spLocks noChangeArrowheads="1"/>
            </p:cNvSpPr>
            <p:nvPr/>
          </p:nvSpPr>
          <p:spPr bwMode="auto">
            <a:xfrm>
              <a:off x="0" y="2620"/>
              <a:ext cx="2355" cy="268"/>
            </a:xfrm>
            <a:prstGeom prst="rect">
              <a:avLst/>
            </a:prstGeom>
            <a:noFill/>
            <a:ln w="9525">
              <a:noFill/>
              <a:miter lim="800000"/>
              <a:headEnd/>
              <a:tailEnd/>
            </a:ln>
          </p:spPr>
          <p:txBody>
            <a:bodyPr wrap="none" lIns="92075" tIns="46038" rIns="92075" bIns="46038">
              <a:spAutoFit/>
            </a:bodyPr>
            <a:lstStyle/>
            <a:p>
              <a:pPr eaLnBrk="0" hangingPunct="0"/>
              <a:r>
                <a:rPr lang="zh-CN" altLang="en-US" sz="1600" b="1" dirty="0">
                  <a:solidFill>
                    <a:srgbClr val="262626"/>
                  </a:solidFill>
                  <a:latin typeface="方正兰亭黑简体" pitchFamily="2" charset="-122"/>
                  <a:ea typeface="方正兰亭黑简体" pitchFamily="2" charset="-122"/>
                </a:rPr>
                <a:t>一个或几个拷贝</a:t>
              </a:r>
              <a:r>
                <a:rPr lang="en-US" altLang="zh-CN" sz="1600" b="1" dirty="0">
                  <a:solidFill>
                    <a:srgbClr val="262626"/>
                  </a:solidFill>
                  <a:latin typeface="方正兰亭黑简体" pitchFamily="2" charset="-122"/>
                  <a:ea typeface="方正兰亭黑简体" pitchFamily="2" charset="-122"/>
                </a:rPr>
                <a:t>DNA</a:t>
              </a:r>
            </a:p>
          </p:txBody>
        </p:sp>
        <p:sp>
          <p:nvSpPr>
            <p:cNvPr id="32774" name="Rectangle 3"/>
            <p:cNvSpPr>
              <a:spLocks noChangeArrowheads="1"/>
            </p:cNvSpPr>
            <p:nvPr/>
          </p:nvSpPr>
          <p:spPr bwMode="auto">
            <a:xfrm>
              <a:off x="2760" y="2468"/>
              <a:ext cx="2347" cy="463"/>
            </a:xfrm>
            <a:prstGeom prst="rect">
              <a:avLst/>
            </a:prstGeom>
            <a:noFill/>
            <a:ln w="9525">
              <a:noFill/>
              <a:miter lim="800000"/>
              <a:headEnd/>
              <a:tailEnd/>
            </a:ln>
          </p:spPr>
          <p:txBody>
            <a:bodyPr lIns="92075" tIns="46038" rIns="92075" bIns="46038">
              <a:spAutoFit/>
            </a:bodyPr>
            <a:lstStyle/>
            <a:p>
              <a:pPr eaLnBrk="0" hangingPunct="0"/>
              <a:r>
                <a:rPr lang="zh-CN" altLang="en-US" sz="1600" b="1">
                  <a:solidFill>
                    <a:srgbClr val="262626"/>
                  </a:solidFill>
                  <a:latin typeface="方正兰亭黑简体" pitchFamily="2" charset="-122"/>
                  <a:ea typeface="方正兰亭黑简体" pitchFamily="2" charset="-122"/>
                </a:rPr>
                <a:t>可达</a:t>
              </a:r>
              <a:r>
                <a:rPr lang="en-US" altLang="zh-CN" sz="1600" b="1">
                  <a:solidFill>
                    <a:srgbClr val="FF0000"/>
                  </a:solidFill>
                  <a:latin typeface="方正兰亭黑简体" pitchFamily="2" charset="-122"/>
                  <a:ea typeface="方正兰亭黑简体" pitchFamily="2" charset="-122"/>
                </a:rPr>
                <a:t>10000</a:t>
              </a:r>
              <a:r>
                <a:rPr lang="zh-CN" altLang="en-US" sz="1600" b="1">
                  <a:solidFill>
                    <a:srgbClr val="262626"/>
                  </a:solidFill>
                  <a:latin typeface="方正兰亭黑简体" pitchFamily="2" charset="-122"/>
                  <a:ea typeface="方正兰亭黑简体" pitchFamily="2" charset="-122"/>
                </a:rPr>
                <a:t>个拷贝的核糖体</a:t>
              </a:r>
              <a:r>
                <a:rPr lang="en-US" altLang="zh-CN" sz="1600" b="1">
                  <a:solidFill>
                    <a:srgbClr val="262626"/>
                  </a:solidFill>
                  <a:latin typeface="方正兰亭黑简体" pitchFamily="2" charset="-122"/>
                  <a:ea typeface="方正兰亭黑简体" pitchFamily="2" charset="-122"/>
                </a:rPr>
                <a:t>RNA (rRNA)</a:t>
              </a:r>
            </a:p>
          </p:txBody>
        </p:sp>
        <p:sp>
          <p:nvSpPr>
            <p:cNvPr id="32775" name="Text Box 6"/>
            <p:cNvSpPr txBox="1">
              <a:spLocks noChangeArrowheads="1"/>
            </p:cNvSpPr>
            <p:nvPr/>
          </p:nvSpPr>
          <p:spPr bwMode="auto">
            <a:xfrm>
              <a:off x="1514" y="0"/>
              <a:ext cx="2398" cy="320"/>
            </a:xfrm>
            <a:prstGeom prst="rect">
              <a:avLst/>
            </a:prstGeom>
            <a:noFill/>
            <a:ln w="9525">
              <a:noFill/>
              <a:miter lim="800000"/>
              <a:headEnd/>
              <a:tailEnd/>
            </a:ln>
          </p:spPr>
          <p:txBody>
            <a:bodyPr>
              <a:spAutoFit/>
            </a:bodyPr>
            <a:lstStyle/>
            <a:p>
              <a:pPr eaLnBrk="0" hangingPunct="0">
                <a:spcBef>
                  <a:spcPct val="50000"/>
                </a:spcBef>
                <a:buClr>
                  <a:srgbClr val="FF9933"/>
                </a:buClr>
                <a:buSzPct val="66000"/>
                <a:buFont typeface="Monotype Sorts"/>
                <a:buNone/>
              </a:pPr>
              <a:r>
                <a:rPr lang="zh-CN" altLang="en-US" sz="2000" dirty="0">
                  <a:solidFill>
                    <a:srgbClr val="262626"/>
                  </a:solidFill>
                  <a:latin typeface="黑体" panose="02010609060101010101" pitchFamily="49" charset="-122"/>
                  <a:ea typeface="黑体" panose="02010609060101010101" pitchFamily="49" charset="-122"/>
                </a:rPr>
                <a:t>一个细菌包含</a:t>
              </a:r>
            </a:p>
          </p:txBody>
        </p:sp>
        <p:pic>
          <p:nvPicPr>
            <p:cNvPr id="32776" name="Picture 7" descr="dna w binds"/>
            <p:cNvPicPr>
              <a:picLocks noChangeAspect="1"/>
            </p:cNvPicPr>
            <p:nvPr/>
          </p:nvPicPr>
          <p:blipFill>
            <a:blip r:embed="rId3" cstate="print">
              <a:lum bright="28000"/>
            </a:blip>
            <a:srcRect/>
            <a:stretch>
              <a:fillRect/>
            </a:stretch>
          </p:blipFill>
          <p:spPr bwMode="auto">
            <a:xfrm>
              <a:off x="339" y="86"/>
              <a:ext cx="929" cy="2253"/>
            </a:xfrm>
            <a:prstGeom prst="rect">
              <a:avLst/>
            </a:prstGeom>
            <a:noFill/>
            <a:ln w="9525">
              <a:noFill/>
              <a:miter lim="800000"/>
              <a:headEnd/>
              <a:tailEnd/>
            </a:ln>
          </p:spPr>
        </p:pic>
        <p:pic>
          <p:nvPicPr>
            <p:cNvPr id="32777" name="Picture 8"/>
            <p:cNvPicPr>
              <a:picLocks noChangeAspect="1"/>
            </p:cNvPicPr>
            <p:nvPr/>
          </p:nvPicPr>
          <p:blipFill>
            <a:blip r:embed="rId4" cstate="print">
              <a:lum bright="28000"/>
            </a:blip>
            <a:srcRect/>
            <a:stretch>
              <a:fillRect/>
            </a:stretch>
          </p:blipFill>
          <p:spPr bwMode="auto">
            <a:xfrm>
              <a:off x="2761" y="759"/>
              <a:ext cx="1543" cy="1319"/>
            </a:xfrm>
            <a:prstGeom prst="rect">
              <a:avLst/>
            </a:prstGeom>
            <a:noFill/>
            <a:ln w="9525">
              <a:noFill/>
              <a:miter lim="800000"/>
              <a:headEnd/>
              <a:tailEnd/>
            </a:ln>
          </p:spPr>
        </p:pic>
        <p:pic>
          <p:nvPicPr>
            <p:cNvPr id="32778" name="Picture 9"/>
            <p:cNvPicPr>
              <a:picLocks noChangeAspect="1"/>
            </p:cNvPicPr>
            <p:nvPr/>
          </p:nvPicPr>
          <p:blipFill>
            <a:blip r:embed="rId4" cstate="print">
              <a:lum bright="28000"/>
            </a:blip>
            <a:srcRect/>
            <a:stretch>
              <a:fillRect/>
            </a:stretch>
          </p:blipFill>
          <p:spPr bwMode="auto">
            <a:xfrm>
              <a:off x="2931" y="806"/>
              <a:ext cx="1543" cy="1319"/>
            </a:xfrm>
            <a:prstGeom prst="rect">
              <a:avLst/>
            </a:prstGeom>
            <a:noFill/>
            <a:ln w="9525">
              <a:noFill/>
              <a:miter lim="800000"/>
              <a:headEnd/>
              <a:tailEnd/>
            </a:ln>
          </p:spPr>
        </p:pic>
        <p:sp>
          <p:nvSpPr>
            <p:cNvPr id="32779" name="AutoShape 10"/>
            <p:cNvSpPr>
              <a:spLocks noChangeArrowheads="1"/>
            </p:cNvSpPr>
            <p:nvPr/>
          </p:nvSpPr>
          <p:spPr bwMode="auto">
            <a:xfrm>
              <a:off x="1884" y="1510"/>
              <a:ext cx="438" cy="306"/>
            </a:xfrm>
            <a:prstGeom prst="rightArrow">
              <a:avLst>
                <a:gd name="adj1" fmla="val 50000"/>
                <a:gd name="adj2" fmla="val 71489"/>
              </a:avLst>
            </a:prstGeom>
            <a:noFill/>
            <a:ln w="12700">
              <a:solidFill>
                <a:schemeClr val="tx1"/>
              </a:solidFill>
              <a:miter lim="800000"/>
              <a:headEnd/>
              <a:tailEnd/>
            </a:ln>
          </p:spPr>
          <p:txBody>
            <a:bodyPr wrap="none" anchor="ctr"/>
            <a:lstStyle/>
            <a:p>
              <a:pPr eaLnBrk="0" hangingPunct="0"/>
              <a:endParaRPr lang="zh-CN" altLang="en-US" b="1">
                <a:solidFill>
                  <a:srgbClr val="FFFFFF"/>
                </a:solidFill>
              </a:endParaRPr>
            </a:p>
          </p:txBody>
        </p:sp>
      </p:grpSp>
      <p:pic>
        <p:nvPicPr>
          <p:cNvPr id="32772" name="Picture 2" descr="http://a2.att.hudong.com/48/05/19300442548464133051056048752.jpg"/>
          <p:cNvPicPr>
            <a:picLocks noChangeAspect="1"/>
          </p:cNvPicPr>
          <p:nvPr/>
        </p:nvPicPr>
        <p:blipFill>
          <a:blip r:embed="rId5" cstate="print"/>
          <a:srcRect l="15244"/>
          <a:stretch>
            <a:fillRect/>
          </a:stretch>
        </p:blipFill>
        <p:spPr bwMode="auto">
          <a:xfrm>
            <a:off x="541480" y="1852215"/>
            <a:ext cx="3333891" cy="3328464"/>
          </a:xfrm>
          <a:prstGeom prst="rect">
            <a:avLst/>
          </a:prstGeom>
          <a:noFill/>
          <a:ln w="9525">
            <a:noFill/>
            <a:miter lim="800000"/>
            <a:headEnd/>
            <a:tailEnd/>
          </a:ln>
        </p:spPr>
      </p:pic>
    </p:spTree>
    <p:extLst>
      <p:ext uri="{BB962C8B-B14F-4D97-AF65-F5344CB8AC3E}">
        <p14:creationId xmlns:p14="http://schemas.microsoft.com/office/powerpoint/2010/main" val="737786876"/>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BDA80C1C-1304-4867-8E45-6405205B50C7}"/>
              </a:ext>
            </a:extLst>
          </p:cNvPr>
          <p:cNvSpPr>
            <a:spLocks noGrp="1"/>
          </p:cNvSpPr>
          <p:nvPr>
            <p:ph type="title"/>
          </p:nvPr>
        </p:nvSpPr>
        <p:spPr/>
        <p:txBody>
          <a:bodyPr/>
          <a:lstStyle/>
          <a:p>
            <a:endParaRPr lang="zh-CN" altLang="en-US"/>
          </a:p>
        </p:txBody>
      </p:sp>
      <p:sp>
        <p:nvSpPr>
          <p:cNvPr id="4" name="Rectangle 3"/>
          <p:cNvSpPr txBox="1">
            <a:spLocks/>
          </p:cNvSpPr>
          <p:nvPr/>
        </p:nvSpPr>
        <p:spPr>
          <a:xfrm>
            <a:off x="485419" y="1268760"/>
            <a:ext cx="8229600" cy="4464496"/>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lgn="ctr">
              <a:lnSpc>
                <a:spcPct val="150000"/>
              </a:lnSpc>
              <a:buFontTx/>
              <a:buNone/>
            </a:pPr>
            <a:r>
              <a:rPr lang="en-US" altLang="zh-CN" sz="5400" b="1" dirty="0" smtClean="0">
                <a:solidFill>
                  <a:srgbClr val="CC3300"/>
                </a:solidFill>
                <a:latin typeface="+mj-ea"/>
                <a:ea typeface="+mj-ea"/>
              </a:rPr>
              <a:t>2018</a:t>
            </a:r>
            <a:r>
              <a:rPr lang="zh-CN" altLang="en-US" sz="5400" b="1" dirty="0" smtClean="0">
                <a:solidFill>
                  <a:srgbClr val="CC3300"/>
                </a:solidFill>
                <a:latin typeface="+mj-ea"/>
                <a:ea typeface="+mj-ea"/>
              </a:rPr>
              <a:t>年新品重磅上市</a:t>
            </a:r>
            <a:endParaRPr lang="en-US" altLang="zh-CN" sz="5400" b="1" dirty="0" smtClean="0">
              <a:solidFill>
                <a:srgbClr val="CC3300"/>
              </a:solidFill>
              <a:latin typeface="+mj-ea"/>
              <a:ea typeface="+mj-ea"/>
            </a:endParaRPr>
          </a:p>
          <a:p>
            <a:pPr algn="ctr">
              <a:lnSpc>
                <a:spcPct val="150000"/>
              </a:lnSpc>
              <a:buFontTx/>
              <a:buNone/>
            </a:pPr>
            <a:r>
              <a:rPr lang="en-US" altLang="zh-CN" sz="5400" b="1" dirty="0" err="1" smtClean="0">
                <a:solidFill>
                  <a:srgbClr val="CC3300"/>
                </a:solidFill>
                <a:latin typeface="+mj-ea"/>
                <a:ea typeface="+mj-ea"/>
              </a:rPr>
              <a:t>AutoSAT</a:t>
            </a:r>
            <a:r>
              <a:rPr lang="zh-CN" altLang="en-US" sz="5400" b="1" dirty="0" smtClean="0">
                <a:solidFill>
                  <a:srgbClr val="CC3300"/>
                </a:solidFill>
                <a:latin typeface="+mj-ea"/>
                <a:ea typeface="+mj-ea"/>
              </a:rPr>
              <a:t>全自动核酸</a:t>
            </a:r>
            <a:r>
              <a:rPr lang="zh-CN" altLang="en-US" sz="5400" b="1" dirty="0">
                <a:solidFill>
                  <a:srgbClr val="CC3300"/>
                </a:solidFill>
                <a:latin typeface="+mj-ea"/>
                <a:ea typeface="+mj-ea"/>
              </a:rPr>
              <a:t>检测分析系统</a:t>
            </a:r>
            <a:endParaRPr lang="zh-CN" altLang="en-US" sz="5400" b="1" dirty="0" smtClean="0">
              <a:solidFill>
                <a:srgbClr val="CC3300"/>
              </a:solidFill>
              <a:latin typeface="+mj-ea"/>
              <a:ea typeface="+mj-ea"/>
            </a:endParaRPr>
          </a:p>
        </p:txBody>
      </p:sp>
    </p:spTree>
    <p:extLst>
      <p:ext uri="{BB962C8B-B14F-4D97-AF65-F5344CB8AC3E}">
        <p14:creationId xmlns:p14="http://schemas.microsoft.com/office/powerpoint/2010/main" val="29905662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AutoSAT</a:t>
            </a:r>
            <a:r>
              <a:rPr lang="en-US" altLang="zh-CN" dirty="0"/>
              <a:t> </a:t>
            </a:r>
            <a:r>
              <a:rPr lang="zh-CN" altLang="en-US" dirty="0"/>
              <a:t>全自动核酸检测分析系统</a:t>
            </a:r>
          </a:p>
        </p:txBody>
      </p:sp>
      <p:pic>
        <p:nvPicPr>
          <p:cNvPr id="3" name="图片 2"/>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2443" t="16611" r="17314" b="16945"/>
          <a:stretch/>
        </p:blipFill>
        <p:spPr>
          <a:xfrm>
            <a:off x="4644008" y="2372883"/>
            <a:ext cx="4284476" cy="4032448"/>
          </a:xfrm>
          <a:prstGeom prst="rect">
            <a:avLst/>
          </a:prstGeom>
        </p:spPr>
      </p:pic>
      <p:sp>
        <p:nvSpPr>
          <p:cNvPr id="4" name="矩形 3"/>
          <p:cNvSpPr/>
          <p:nvPr/>
        </p:nvSpPr>
        <p:spPr>
          <a:xfrm>
            <a:off x="658090" y="1028734"/>
            <a:ext cx="3507476" cy="646331"/>
          </a:xfrm>
          <a:prstGeom prst="rect">
            <a:avLst/>
          </a:prstGeom>
          <a:noFill/>
        </p:spPr>
        <p:txBody>
          <a:bodyPr wrap="square" rtlCol="0">
            <a:spAutoFit/>
          </a:bodyPr>
          <a:lstStyle/>
          <a:p>
            <a:pPr>
              <a:lnSpc>
                <a:spcPct val="150000"/>
              </a:lnSpc>
            </a:pPr>
            <a:r>
              <a:rPr lang="zh-CN" altLang="zh-CN" sz="2400" b="1" dirty="0">
                <a:solidFill>
                  <a:srgbClr val="FF0000"/>
                </a:solidFill>
                <a:latin typeface="Calibri" panose="020F0502020204030204" charset="0"/>
                <a:cs typeface="Calibri" panose="020F0502020204030204" charset="0"/>
              </a:rPr>
              <a:t>中国</a:t>
            </a:r>
            <a:r>
              <a:rPr lang="en-US" altLang="zh-CN" sz="2400" b="1" dirty="0">
                <a:solidFill>
                  <a:srgbClr val="FF0000"/>
                </a:solidFill>
                <a:latin typeface="Calibri" panose="020F0502020204030204" charset="0"/>
                <a:cs typeface="Calibri" panose="020F0502020204030204" charset="0"/>
              </a:rPr>
              <a:t>-</a:t>
            </a:r>
            <a:r>
              <a:rPr lang="zh-CN" altLang="en-US" sz="2400" b="1" dirty="0">
                <a:solidFill>
                  <a:srgbClr val="FF0000"/>
                </a:solidFill>
                <a:latin typeface="Calibri" panose="020F0502020204030204" charset="0"/>
                <a:cs typeface="Calibri" panose="020F0502020204030204" charset="0"/>
              </a:rPr>
              <a:t>瑞士合作</a:t>
            </a:r>
            <a:r>
              <a:rPr lang="zh-CN" altLang="zh-CN" sz="2400" b="1" dirty="0">
                <a:solidFill>
                  <a:srgbClr val="FF0000"/>
                </a:solidFill>
                <a:latin typeface="Calibri" panose="020F0502020204030204" charset="0"/>
                <a:cs typeface="Calibri" panose="020F0502020204030204" charset="0"/>
              </a:rPr>
              <a:t>研发</a:t>
            </a:r>
            <a:endParaRPr lang="en-US" altLang="zh-CN" sz="2400" b="1" dirty="0">
              <a:solidFill>
                <a:srgbClr val="FF0000"/>
              </a:solidFill>
              <a:latin typeface="Calibri" panose="020F0502020204030204" charset="0"/>
              <a:cs typeface="Calibri" panose="020F0502020204030204" charset="0"/>
            </a:endParaRPr>
          </a:p>
        </p:txBody>
      </p:sp>
      <p:sp>
        <p:nvSpPr>
          <p:cNvPr id="5" name="文本框 4"/>
          <p:cNvSpPr txBox="1"/>
          <p:nvPr/>
        </p:nvSpPr>
        <p:spPr>
          <a:xfrm>
            <a:off x="658090" y="1988840"/>
            <a:ext cx="6722222" cy="523220"/>
          </a:xfrm>
          <a:prstGeom prst="rect">
            <a:avLst/>
          </a:prstGeom>
          <a:noFill/>
        </p:spPr>
        <p:txBody>
          <a:bodyPr wrap="square" rtlCol="0">
            <a:spAutoFit/>
          </a:bodyPr>
          <a:lstStyle/>
          <a:p>
            <a:r>
              <a:rPr lang="zh-CN" altLang="en-US" sz="2800" b="1" dirty="0">
                <a:solidFill>
                  <a:srgbClr val="FF0000"/>
                </a:solidFill>
                <a:latin typeface="+mj-ea"/>
                <a:ea typeface="+mj-ea"/>
              </a:rPr>
              <a:t>全球第一台分子诊断实时检测流水线</a:t>
            </a:r>
          </a:p>
        </p:txBody>
      </p:sp>
      <p:sp>
        <p:nvSpPr>
          <p:cNvPr id="6" name="矩形 5"/>
          <p:cNvSpPr/>
          <p:nvPr/>
        </p:nvSpPr>
        <p:spPr>
          <a:xfrm>
            <a:off x="658090" y="2958781"/>
            <a:ext cx="3507476" cy="646331"/>
          </a:xfrm>
          <a:prstGeom prst="rect">
            <a:avLst/>
          </a:prstGeom>
          <a:noFill/>
        </p:spPr>
        <p:txBody>
          <a:bodyPr wrap="square" rtlCol="0">
            <a:spAutoFit/>
          </a:bodyPr>
          <a:lstStyle/>
          <a:p>
            <a:pPr>
              <a:lnSpc>
                <a:spcPct val="150000"/>
              </a:lnSpc>
            </a:pPr>
            <a:r>
              <a:rPr lang="zh-CN" altLang="en-US" sz="2400" b="1" i="1" dirty="0">
                <a:latin typeface="Calibri" panose="020F0502020204030204" charset="0"/>
                <a:cs typeface="Calibri" panose="020F0502020204030204" charset="0"/>
              </a:rPr>
              <a:t>随到随检的全新体验</a:t>
            </a:r>
            <a:endParaRPr lang="en-US" altLang="zh-CN" sz="2400" b="1" i="1" dirty="0">
              <a:latin typeface="Calibri" panose="020F0502020204030204" charset="0"/>
              <a:cs typeface="Calibri" panose="020F0502020204030204" charset="0"/>
            </a:endParaRPr>
          </a:p>
        </p:txBody>
      </p:sp>
    </p:spTree>
    <p:extLst>
      <p:ext uri="{BB962C8B-B14F-4D97-AF65-F5344CB8AC3E}">
        <p14:creationId xmlns:p14="http://schemas.microsoft.com/office/powerpoint/2010/main" val="10110532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AutoSAT</a:t>
            </a:r>
            <a:r>
              <a:rPr lang="zh-CN" altLang="en-US" dirty="0"/>
              <a:t>性能特点</a:t>
            </a:r>
          </a:p>
        </p:txBody>
      </p:sp>
      <p:sp>
        <p:nvSpPr>
          <p:cNvPr id="3" name="矩形 2"/>
          <p:cNvSpPr/>
          <p:nvPr/>
        </p:nvSpPr>
        <p:spPr>
          <a:xfrm>
            <a:off x="539552" y="1011311"/>
            <a:ext cx="5256584" cy="1107996"/>
          </a:xfrm>
          <a:prstGeom prst="rect">
            <a:avLst/>
          </a:prstGeom>
        </p:spPr>
        <p:txBody>
          <a:bodyPr wrap="square">
            <a:spAutoFit/>
          </a:bodyPr>
          <a:lstStyle/>
          <a:p>
            <a:pPr marL="361950" indent="-361950">
              <a:lnSpc>
                <a:spcPct val="150000"/>
              </a:lnSpc>
              <a:buFont typeface="Wingdings" panose="05000000000000000000" pitchFamily="2" charset="2"/>
              <a:buChar char="l"/>
            </a:pPr>
            <a:r>
              <a:rPr lang="zh-CN" altLang="en-US" sz="1600" b="1" dirty="0" smtClean="0"/>
              <a:t>全自动一体机，</a:t>
            </a:r>
            <a:r>
              <a:rPr lang="zh-CN" altLang="en-US" sz="1600" b="1" dirty="0"/>
              <a:t>样本进结果出</a:t>
            </a:r>
            <a:endParaRPr lang="en-US" altLang="zh-CN" sz="1600" b="1" dirty="0"/>
          </a:p>
          <a:p>
            <a:pPr marL="530225" lvl="0" indent="-285750">
              <a:lnSpc>
                <a:spcPct val="150000"/>
              </a:lnSpc>
              <a:buFont typeface="Wingdings" panose="05000000000000000000" pitchFamily="2" charset="2"/>
              <a:buChar char="ü"/>
            </a:pPr>
            <a:r>
              <a:rPr lang="zh-CN" altLang="en-US" sz="1400" dirty="0" smtClean="0"/>
              <a:t>配套各类</a:t>
            </a:r>
            <a:r>
              <a:rPr lang="en-US" altLang="zh-CN" sz="1400" dirty="0" smtClean="0"/>
              <a:t>SAT</a:t>
            </a:r>
            <a:r>
              <a:rPr lang="zh-CN" altLang="en-US" sz="1400" dirty="0" smtClean="0"/>
              <a:t>试剂</a:t>
            </a:r>
            <a:endParaRPr lang="en-US" altLang="zh-CN" sz="1400" dirty="0" smtClean="0"/>
          </a:p>
          <a:p>
            <a:pPr marL="530225" lvl="0" indent="-285750">
              <a:lnSpc>
                <a:spcPct val="150000"/>
              </a:lnSpc>
              <a:buFont typeface="Wingdings" panose="05000000000000000000" pitchFamily="2" charset="2"/>
              <a:buChar char="ü"/>
            </a:pPr>
            <a:r>
              <a:rPr lang="zh-CN" altLang="zh-CN" sz="1400" dirty="0" smtClean="0"/>
              <a:t>自动</a:t>
            </a:r>
            <a:r>
              <a:rPr lang="zh-CN" altLang="zh-CN" sz="1400" dirty="0"/>
              <a:t>完成</a:t>
            </a:r>
            <a:r>
              <a:rPr lang="en-US" altLang="zh-CN" sz="1400" dirty="0"/>
              <a:t>SAT-RNA</a:t>
            </a:r>
            <a:r>
              <a:rPr lang="zh-CN" altLang="zh-CN" sz="1400" dirty="0"/>
              <a:t>检测所有步骤</a:t>
            </a:r>
          </a:p>
        </p:txBody>
      </p:sp>
      <p:pic>
        <p:nvPicPr>
          <p:cNvPr id="4" name="图片 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3750" t="15625" r="12500" b="14063"/>
          <a:stretch/>
        </p:blipFill>
        <p:spPr>
          <a:xfrm>
            <a:off x="611560" y="3276512"/>
            <a:ext cx="3528392" cy="3320840"/>
          </a:xfrm>
          <a:prstGeom prst="rect">
            <a:avLst/>
          </a:prstGeom>
        </p:spPr>
      </p:pic>
      <p:sp>
        <p:nvSpPr>
          <p:cNvPr id="5" name="文本框 4"/>
          <p:cNvSpPr txBox="1"/>
          <p:nvPr/>
        </p:nvSpPr>
        <p:spPr>
          <a:xfrm>
            <a:off x="323528" y="2895520"/>
            <a:ext cx="4320480" cy="400110"/>
          </a:xfrm>
          <a:prstGeom prst="rect">
            <a:avLst/>
          </a:prstGeom>
          <a:noFill/>
        </p:spPr>
        <p:txBody>
          <a:bodyPr wrap="square" rtlCol="0">
            <a:spAutoFit/>
          </a:bodyPr>
          <a:lstStyle/>
          <a:p>
            <a:pPr algn="ctr"/>
            <a:r>
              <a:rPr lang="zh-CN" altLang="en-US" sz="2000" dirty="0">
                <a:solidFill>
                  <a:srgbClr val="FF0000"/>
                </a:solidFill>
              </a:rPr>
              <a:t>避免人工</a:t>
            </a:r>
            <a:r>
              <a:rPr lang="zh-CN" altLang="en-US" sz="2000" dirty="0" smtClean="0">
                <a:solidFill>
                  <a:srgbClr val="FF0000"/>
                </a:solidFill>
              </a:rPr>
              <a:t>操作误差</a:t>
            </a:r>
            <a:endParaRPr lang="zh-CN" altLang="en-US" sz="2000" dirty="0">
              <a:solidFill>
                <a:srgbClr val="FF0000"/>
              </a:solidFill>
            </a:endParaRPr>
          </a:p>
        </p:txBody>
      </p:sp>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9385" t="1589" b="10815"/>
          <a:stretch/>
        </p:blipFill>
        <p:spPr>
          <a:xfrm>
            <a:off x="5004048" y="836712"/>
            <a:ext cx="2780928" cy="2688299"/>
          </a:xfrm>
          <a:prstGeom prst="rect">
            <a:avLst/>
          </a:prstGeom>
          <a:ln>
            <a:noFill/>
          </a:ln>
          <a:effectLst>
            <a:softEdge rad="112500"/>
          </a:effectLst>
        </p:spPr>
      </p:pic>
      <p:sp>
        <p:nvSpPr>
          <p:cNvPr id="8" name="矩形 7"/>
          <p:cNvSpPr/>
          <p:nvPr/>
        </p:nvSpPr>
        <p:spPr>
          <a:xfrm>
            <a:off x="4320480" y="3909053"/>
            <a:ext cx="4572000" cy="738664"/>
          </a:xfrm>
          <a:prstGeom prst="rect">
            <a:avLst/>
          </a:prstGeom>
        </p:spPr>
        <p:txBody>
          <a:bodyPr>
            <a:spAutoFit/>
          </a:bodyPr>
          <a:lstStyle/>
          <a:p>
            <a:pPr marL="530225" indent="-285750">
              <a:lnSpc>
                <a:spcPct val="150000"/>
              </a:lnSpc>
              <a:buFont typeface="Wingdings" panose="05000000000000000000" pitchFamily="2" charset="2"/>
              <a:buChar char="ü"/>
            </a:pPr>
            <a:r>
              <a:rPr lang="en-US" altLang="zh-CN" sz="1400" dirty="0"/>
              <a:t>LIS</a:t>
            </a:r>
            <a:r>
              <a:rPr lang="zh-CN" altLang="zh-CN" sz="1400" dirty="0"/>
              <a:t>系统双向传输，自动识别检测项目</a:t>
            </a:r>
            <a:endParaRPr lang="en-US" altLang="zh-CN" sz="1400" dirty="0"/>
          </a:p>
          <a:p>
            <a:pPr marL="530225" indent="-285750">
              <a:lnSpc>
                <a:spcPct val="150000"/>
              </a:lnSpc>
              <a:buFont typeface="Wingdings" panose="05000000000000000000" pitchFamily="2" charset="2"/>
              <a:buChar char="ü"/>
            </a:pPr>
            <a:r>
              <a:rPr lang="zh-CN" altLang="en-US" sz="1400" dirty="0" smtClean="0"/>
              <a:t>可</a:t>
            </a:r>
            <a:r>
              <a:rPr lang="zh-CN" altLang="zh-CN" sz="1400" dirty="0" smtClean="0"/>
              <a:t>同时</a:t>
            </a:r>
            <a:r>
              <a:rPr lang="zh-CN" altLang="zh-CN" sz="1400" dirty="0"/>
              <a:t>进行</a:t>
            </a:r>
            <a:r>
              <a:rPr lang="en-US" altLang="zh-CN" sz="1400" dirty="0"/>
              <a:t>4</a:t>
            </a:r>
            <a:r>
              <a:rPr lang="zh-CN" altLang="zh-CN" sz="1400" dirty="0"/>
              <a:t>项检测，单个样本多项联检</a:t>
            </a:r>
            <a:endParaRPr lang="zh-CN" altLang="en-US" sz="1400" dirty="0"/>
          </a:p>
        </p:txBody>
      </p:sp>
    </p:spTree>
    <p:extLst>
      <p:ext uri="{BB962C8B-B14F-4D97-AF65-F5344CB8AC3E}">
        <p14:creationId xmlns:p14="http://schemas.microsoft.com/office/powerpoint/2010/main" val="291698945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AutoSAT</a:t>
            </a:r>
            <a:r>
              <a:rPr lang="zh-CN" altLang="en-US" dirty="0"/>
              <a:t>性能特点</a:t>
            </a:r>
          </a:p>
        </p:txBody>
      </p:sp>
      <p:sp>
        <p:nvSpPr>
          <p:cNvPr id="5" name="矩形 4"/>
          <p:cNvSpPr/>
          <p:nvPr/>
        </p:nvSpPr>
        <p:spPr>
          <a:xfrm>
            <a:off x="529008" y="932723"/>
            <a:ext cx="4331024" cy="1107996"/>
          </a:xfrm>
          <a:prstGeom prst="rect">
            <a:avLst/>
          </a:prstGeom>
        </p:spPr>
        <p:txBody>
          <a:bodyPr wrap="square">
            <a:spAutoFit/>
          </a:bodyPr>
          <a:lstStyle/>
          <a:p>
            <a:pPr marL="361950" indent="-361950">
              <a:lnSpc>
                <a:spcPct val="150000"/>
              </a:lnSpc>
              <a:buFont typeface="Wingdings" panose="05000000000000000000" pitchFamily="2" charset="2"/>
              <a:buChar char="l"/>
            </a:pPr>
            <a:r>
              <a:rPr lang="zh-CN" altLang="en-US" sz="1600" b="1" dirty="0"/>
              <a:t>颠覆传统分批模式，实现流水线式检测</a:t>
            </a:r>
          </a:p>
          <a:p>
            <a:pPr marL="530225" lvl="0" indent="-285750">
              <a:lnSpc>
                <a:spcPct val="150000"/>
              </a:lnSpc>
              <a:buFont typeface="Wingdings" panose="05000000000000000000" pitchFamily="2" charset="2"/>
              <a:buChar char="ü"/>
            </a:pPr>
            <a:r>
              <a:rPr lang="zh-CN" altLang="en-US" sz="1400" dirty="0"/>
              <a:t>随到随检，急诊优先</a:t>
            </a:r>
            <a:endParaRPr lang="en-US" altLang="zh-CN" sz="1400" dirty="0"/>
          </a:p>
          <a:p>
            <a:pPr marL="530225" lvl="0" indent="-285750">
              <a:lnSpc>
                <a:spcPct val="150000"/>
              </a:lnSpc>
              <a:buFont typeface="Wingdings" panose="05000000000000000000" pitchFamily="2" charset="2"/>
              <a:buChar char="ü"/>
            </a:pPr>
            <a:r>
              <a:rPr lang="en-US" altLang="zh-CN" sz="1400" dirty="0"/>
              <a:t>100</a:t>
            </a:r>
            <a:r>
              <a:rPr lang="zh-CN" altLang="en-US" sz="1400" dirty="0"/>
              <a:t>分钟</a:t>
            </a:r>
            <a:r>
              <a:rPr lang="zh-CN" altLang="zh-CN" sz="1400" dirty="0"/>
              <a:t>完成检测，大幅缩短</a:t>
            </a:r>
            <a:r>
              <a:rPr lang="en-US" altLang="zh-CN" sz="1400" dirty="0"/>
              <a:t>TAT</a:t>
            </a:r>
            <a:r>
              <a:rPr lang="zh-CN" altLang="zh-CN" sz="1400" dirty="0"/>
              <a:t>时间</a:t>
            </a:r>
            <a:endParaRPr lang="zh-CN" altLang="en-US" sz="1400" dirty="0"/>
          </a:p>
        </p:txBody>
      </p:sp>
      <p:pic>
        <p:nvPicPr>
          <p:cNvPr id="6" name="图片 5"/>
          <p:cNvPicPr>
            <a:picLocks noChangeAspect="1"/>
          </p:cNvPicPr>
          <p:nvPr/>
        </p:nvPicPr>
        <p:blipFill>
          <a:blip r:embed="rId2">
            <a:clrChange>
              <a:clrFrom>
                <a:srgbClr val="FFFFFF"/>
              </a:clrFrom>
              <a:clrTo>
                <a:srgbClr val="FFFFFF">
                  <a:alpha val="0"/>
                </a:srgbClr>
              </a:clrTo>
            </a:clrChange>
          </a:blip>
          <a:stretch>
            <a:fillRect/>
          </a:stretch>
        </p:blipFill>
        <p:spPr>
          <a:xfrm>
            <a:off x="1331640" y="2660915"/>
            <a:ext cx="6214552" cy="3403539"/>
          </a:xfrm>
          <a:prstGeom prst="rect">
            <a:avLst/>
          </a:prstGeom>
        </p:spPr>
      </p:pic>
      <p:sp>
        <p:nvSpPr>
          <p:cNvPr id="34" name="矩形 33"/>
          <p:cNvSpPr/>
          <p:nvPr/>
        </p:nvSpPr>
        <p:spPr>
          <a:xfrm>
            <a:off x="4564139" y="1394387"/>
            <a:ext cx="3384376" cy="738664"/>
          </a:xfrm>
          <a:prstGeom prst="rect">
            <a:avLst/>
          </a:prstGeom>
        </p:spPr>
        <p:txBody>
          <a:bodyPr wrap="square">
            <a:spAutoFit/>
          </a:bodyPr>
          <a:lstStyle/>
          <a:p>
            <a:pPr marL="530225" indent="-285750">
              <a:lnSpc>
                <a:spcPct val="150000"/>
              </a:lnSpc>
              <a:buFont typeface="Wingdings" panose="05000000000000000000" pitchFamily="2" charset="2"/>
              <a:buChar char="ü"/>
            </a:pPr>
            <a:r>
              <a:rPr lang="en-US" altLang="zh-CN" sz="1400" dirty="0"/>
              <a:t>8</a:t>
            </a:r>
            <a:r>
              <a:rPr lang="zh-CN" altLang="en-US" sz="1400" dirty="0"/>
              <a:t>小时完成</a:t>
            </a:r>
            <a:r>
              <a:rPr lang="en-US" altLang="zh-CN" sz="1400" dirty="0"/>
              <a:t>220</a:t>
            </a:r>
            <a:r>
              <a:rPr lang="zh-CN" altLang="en-US" sz="1400" dirty="0"/>
              <a:t>个测试</a:t>
            </a:r>
            <a:endParaRPr lang="en-US" altLang="zh-CN" sz="1400" dirty="0"/>
          </a:p>
          <a:p>
            <a:pPr marL="530225" indent="-285750">
              <a:lnSpc>
                <a:spcPct val="150000"/>
              </a:lnSpc>
              <a:buFont typeface="Wingdings" panose="05000000000000000000" pitchFamily="2" charset="2"/>
              <a:buChar char="ü"/>
            </a:pPr>
            <a:r>
              <a:rPr lang="en-US" altLang="zh-CN" sz="1400" dirty="0"/>
              <a:t>24</a:t>
            </a:r>
            <a:r>
              <a:rPr lang="zh-CN" altLang="en-US" sz="1400" dirty="0"/>
              <a:t>小时完成</a:t>
            </a:r>
            <a:r>
              <a:rPr lang="en-US" altLang="zh-CN" sz="1400" dirty="0"/>
              <a:t>700</a:t>
            </a:r>
            <a:r>
              <a:rPr lang="zh-CN" altLang="en-US" sz="1400" dirty="0"/>
              <a:t>个测试</a:t>
            </a:r>
          </a:p>
        </p:txBody>
      </p:sp>
      <p:sp>
        <p:nvSpPr>
          <p:cNvPr id="35" name="矩形 34"/>
          <p:cNvSpPr/>
          <p:nvPr/>
        </p:nvSpPr>
        <p:spPr>
          <a:xfrm>
            <a:off x="2771800" y="3236979"/>
            <a:ext cx="648072" cy="105611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669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AutoSAT</a:t>
            </a:r>
            <a:r>
              <a:rPr lang="zh-CN" altLang="en-US" dirty="0"/>
              <a:t>性能特点</a:t>
            </a:r>
          </a:p>
        </p:txBody>
      </p:sp>
      <p:sp>
        <p:nvSpPr>
          <p:cNvPr id="7" name="矩形 6"/>
          <p:cNvSpPr/>
          <p:nvPr/>
        </p:nvSpPr>
        <p:spPr>
          <a:xfrm>
            <a:off x="539553" y="932723"/>
            <a:ext cx="4320480" cy="784830"/>
          </a:xfrm>
          <a:prstGeom prst="rect">
            <a:avLst/>
          </a:prstGeom>
        </p:spPr>
        <p:txBody>
          <a:bodyPr wrap="square">
            <a:spAutoFit/>
          </a:bodyPr>
          <a:lstStyle/>
          <a:p>
            <a:pPr marL="361950" indent="-361950">
              <a:lnSpc>
                <a:spcPct val="150000"/>
              </a:lnSpc>
              <a:buFont typeface="Wingdings" panose="05000000000000000000" pitchFamily="2" charset="2"/>
              <a:buChar char="l"/>
            </a:pPr>
            <a:r>
              <a:rPr lang="zh-CN" altLang="en-US" sz="1600" b="1" dirty="0"/>
              <a:t>更稳定的检测过程，更精准的检测结果</a:t>
            </a:r>
          </a:p>
          <a:p>
            <a:pPr marL="530225" lvl="0" indent="-285750">
              <a:lnSpc>
                <a:spcPct val="150000"/>
              </a:lnSpc>
              <a:buFont typeface="Wingdings" panose="05000000000000000000" pitchFamily="2" charset="2"/>
              <a:buChar char="ü"/>
            </a:pPr>
            <a:r>
              <a:rPr lang="zh-CN" altLang="en-US" sz="1400" dirty="0"/>
              <a:t>源自瑞士的核心</a:t>
            </a:r>
            <a:r>
              <a:rPr lang="zh-CN" altLang="en-US" sz="1400" dirty="0" smtClean="0"/>
              <a:t>部件（</a:t>
            </a:r>
            <a:r>
              <a:rPr lang="en-US" altLang="zh-CN" sz="1400" dirty="0" smtClean="0"/>
              <a:t>TECAN</a:t>
            </a:r>
            <a:r>
              <a:rPr lang="zh-CN" altLang="en-US" sz="1400" dirty="0" smtClean="0"/>
              <a:t>平台）</a:t>
            </a:r>
            <a:endParaRPr lang="zh-CN" altLang="en-US" sz="14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4592" y="3873829"/>
            <a:ext cx="2581705" cy="193448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2265" y="3873829"/>
            <a:ext cx="2595857" cy="1934487"/>
          </a:xfrm>
          <a:prstGeom prst="rect">
            <a:avLst/>
          </a:prstGeom>
        </p:spPr>
      </p:pic>
      <p:sp>
        <p:nvSpPr>
          <p:cNvPr id="8" name="矩形 7"/>
          <p:cNvSpPr/>
          <p:nvPr/>
        </p:nvSpPr>
        <p:spPr>
          <a:xfrm>
            <a:off x="539552" y="3332990"/>
            <a:ext cx="6182104" cy="415498"/>
          </a:xfrm>
          <a:prstGeom prst="rect">
            <a:avLst/>
          </a:prstGeom>
        </p:spPr>
        <p:txBody>
          <a:bodyPr wrap="square">
            <a:spAutoFit/>
          </a:bodyPr>
          <a:lstStyle/>
          <a:p>
            <a:pPr marL="530225" lvl="0" indent="-285750">
              <a:lnSpc>
                <a:spcPct val="150000"/>
              </a:lnSpc>
              <a:buFont typeface="Wingdings" panose="05000000000000000000" pitchFamily="2" charset="2"/>
              <a:buChar char="ü"/>
            </a:pPr>
            <a:r>
              <a:rPr lang="zh-CN" altLang="en-US" sz="1400" dirty="0"/>
              <a:t>智能化的结果分析和判读系统，避免人工判读的差异性</a:t>
            </a:r>
          </a:p>
        </p:txBody>
      </p:sp>
      <p:pic>
        <p:nvPicPr>
          <p:cNvPr id="3" name="图片 2"/>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23466" t="910" r="52123" b="45891"/>
          <a:stretch/>
        </p:blipFill>
        <p:spPr>
          <a:xfrm>
            <a:off x="5179797" y="1065240"/>
            <a:ext cx="1306426" cy="2135233"/>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21651" r="57015" b="54200"/>
          <a:stretch/>
        </p:blipFill>
        <p:spPr>
          <a:xfrm>
            <a:off x="6486224" y="1065240"/>
            <a:ext cx="1326137" cy="21352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91519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455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ChangeArrowheads="1"/>
          </p:cNvSpPr>
          <p:nvPr/>
        </p:nvSpPr>
        <p:spPr bwMode="auto">
          <a:xfrm>
            <a:off x="0" y="168275"/>
            <a:ext cx="9144000" cy="822325"/>
          </a:xfrm>
          <a:prstGeom prst="rect">
            <a:avLst/>
          </a:prstGeom>
          <a:noFill/>
          <a:ln w="9525">
            <a:noFill/>
            <a:miter lim="800000"/>
            <a:headEnd/>
            <a:tailEnd/>
          </a:ln>
        </p:spPr>
        <p:txBody>
          <a:bodyPr anchor="ctr"/>
          <a:lstStyle/>
          <a:p>
            <a:pPr algn="ctr"/>
            <a:r>
              <a:rPr lang="zh-CN" altLang="en-US" sz="3200" b="1" dirty="0">
                <a:solidFill>
                  <a:srgbClr val="304290"/>
                </a:solidFill>
                <a:latin typeface="微软雅黑" pitchFamily="34" charset="-122"/>
                <a:ea typeface="微软雅黑" pitchFamily="34" charset="-122"/>
              </a:rPr>
              <a:t>检测</a:t>
            </a:r>
            <a:r>
              <a:rPr lang="en-US" altLang="zh-CN" sz="3200" b="1" dirty="0">
                <a:solidFill>
                  <a:srgbClr val="304290"/>
                </a:solidFill>
                <a:latin typeface="微软雅黑" pitchFamily="34" charset="-122"/>
                <a:ea typeface="微软雅黑" pitchFamily="34" charset="-122"/>
              </a:rPr>
              <a:t>RNA--</a:t>
            </a:r>
            <a:r>
              <a:rPr lang="zh-CN" altLang="en-US" sz="3200" b="1" dirty="0">
                <a:solidFill>
                  <a:srgbClr val="304290"/>
                </a:solidFill>
                <a:latin typeface="微软雅黑" pitchFamily="34" charset="-122"/>
                <a:ea typeface="微软雅黑" pitchFamily="34" charset="-122"/>
              </a:rPr>
              <a:t>避免假阳性</a:t>
            </a:r>
          </a:p>
        </p:txBody>
      </p:sp>
      <p:sp>
        <p:nvSpPr>
          <p:cNvPr id="34819" name="Rectangle 15"/>
          <p:cNvSpPr>
            <a:spLocks noChangeArrowheads="1"/>
          </p:cNvSpPr>
          <p:nvPr/>
        </p:nvSpPr>
        <p:spPr bwMode="auto">
          <a:xfrm>
            <a:off x="538162" y="1293130"/>
            <a:ext cx="8605838" cy="1554163"/>
          </a:xfrm>
          <a:prstGeom prst="rect">
            <a:avLst/>
          </a:prstGeom>
          <a:noFill/>
          <a:ln w="9525">
            <a:noFill/>
            <a:miter lim="800000"/>
            <a:headEnd/>
            <a:tailEnd/>
          </a:ln>
        </p:spPr>
        <p:txBody>
          <a:bodyPr>
            <a:spAutoFit/>
          </a:bodyPr>
          <a:lstStyle/>
          <a:p>
            <a:pPr>
              <a:lnSpc>
                <a:spcPct val="150000"/>
              </a:lnSpc>
              <a:buFont typeface="Wingdings" pitchFamily="2" charset="2"/>
              <a:buNone/>
            </a:pPr>
            <a:r>
              <a:rPr lang="en-US" altLang="zh-CN" sz="2400" dirty="0">
                <a:solidFill>
                  <a:srgbClr val="000000"/>
                </a:solidFill>
                <a:latin typeface="方正兰亭黑简体" pitchFamily="2" charset="-122"/>
                <a:ea typeface="方正兰亭黑简体" pitchFamily="2" charset="-122"/>
              </a:rPr>
              <a:t>DNA</a:t>
            </a:r>
            <a:r>
              <a:rPr lang="zh-CN" altLang="en-US" sz="2400" dirty="0">
                <a:solidFill>
                  <a:srgbClr val="000000"/>
                </a:solidFill>
                <a:latin typeface="方正兰亭黑简体" pitchFamily="2" charset="-122"/>
                <a:ea typeface="方正兰亭黑简体" pitchFamily="2" charset="-122"/>
              </a:rPr>
              <a:t>是双螺旋结构，</a:t>
            </a:r>
            <a:r>
              <a:rPr lang="en-US" altLang="zh-CN" sz="2400" dirty="0">
                <a:solidFill>
                  <a:srgbClr val="000000"/>
                </a:solidFill>
                <a:latin typeface="方正兰亭黑简体" pitchFamily="2" charset="-122"/>
                <a:ea typeface="方正兰亭黑简体" pitchFamily="2" charset="-122"/>
              </a:rPr>
              <a:t>RNA</a:t>
            </a:r>
            <a:r>
              <a:rPr lang="zh-CN" altLang="en-US" sz="2400" dirty="0">
                <a:solidFill>
                  <a:srgbClr val="000000"/>
                </a:solidFill>
                <a:latin typeface="方正兰亭黑简体" pitchFamily="2" charset="-122"/>
                <a:ea typeface="方正兰亭黑简体" pitchFamily="2" charset="-122"/>
              </a:rPr>
              <a:t>是单链结构：</a:t>
            </a:r>
          </a:p>
          <a:p>
            <a:pPr>
              <a:lnSpc>
                <a:spcPct val="150000"/>
              </a:lnSpc>
              <a:buFont typeface="Wingdings" pitchFamily="2" charset="2"/>
              <a:buChar char="Ø"/>
            </a:pPr>
            <a:r>
              <a:rPr lang="en-US" altLang="zh-CN" sz="2000" b="1" dirty="0">
                <a:solidFill>
                  <a:srgbClr val="FF3300"/>
                </a:solidFill>
                <a:latin typeface="方正兰亭黑简体" pitchFamily="2" charset="-122"/>
                <a:ea typeface="方正兰亭黑简体" pitchFamily="2" charset="-122"/>
              </a:rPr>
              <a:t> DNA</a:t>
            </a:r>
            <a:r>
              <a:rPr lang="zh-CN" altLang="en-US" sz="2000" b="1" dirty="0">
                <a:solidFill>
                  <a:srgbClr val="FF3300"/>
                </a:solidFill>
                <a:latin typeface="方正兰亭黑简体" pitchFamily="2" charset="-122"/>
                <a:ea typeface="方正兰亭黑简体" pitchFamily="2" charset="-122"/>
              </a:rPr>
              <a:t>很稳定，</a:t>
            </a:r>
            <a:r>
              <a:rPr lang="zh-CN" altLang="en-US" sz="2000" dirty="0">
                <a:solidFill>
                  <a:srgbClr val="262626"/>
                </a:solidFill>
                <a:latin typeface="方正兰亭黑简体" pitchFamily="2" charset="-122"/>
                <a:ea typeface="方正兰亭黑简体" pitchFamily="2" charset="-122"/>
              </a:rPr>
              <a:t>不容易降解，容易引起污染和菌体死亡后持续存留</a:t>
            </a:r>
            <a:endParaRPr lang="en-US" altLang="zh-CN" sz="2000" dirty="0">
              <a:solidFill>
                <a:srgbClr val="262626"/>
              </a:solidFill>
              <a:latin typeface="方正兰亭黑简体" pitchFamily="2" charset="-122"/>
              <a:ea typeface="方正兰亭黑简体" pitchFamily="2" charset="-122"/>
            </a:endParaRPr>
          </a:p>
          <a:p>
            <a:pPr>
              <a:lnSpc>
                <a:spcPct val="150000"/>
              </a:lnSpc>
              <a:buFont typeface="Wingdings" pitchFamily="2" charset="2"/>
              <a:buChar char="Ø"/>
            </a:pPr>
            <a:r>
              <a:rPr lang="en-US" altLang="zh-CN" sz="2000" b="1" dirty="0">
                <a:solidFill>
                  <a:srgbClr val="FF3300"/>
                </a:solidFill>
                <a:latin typeface="方正兰亭黑简体" pitchFamily="2" charset="-122"/>
                <a:ea typeface="方正兰亭黑简体" pitchFamily="2" charset="-122"/>
              </a:rPr>
              <a:t> RNA</a:t>
            </a:r>
            <a:r>
              <a:rPr lang="zh-CN" altLang="en-US" sz="2000" b="1" dirty="0">
                <a:solidFill>
                  <a:srgbClr val="FF3300"/>
                </a:solidFill>
                <a:latin typeface="方正兰亭黑简体" pitchFamily="2" charset="-122"/>
                <a:ea typeface="方正兰亭黑简体" pitchFamily="2" charset="-122"/>
              </a:rPr>
              <a:t>很不稳定，</a:t>
            </a:r>
            <a:r>
              <a:rPr lang="zh-CN" altLang="en-US" sz="2000" dirty="0">
                <a:solidFill>
                  <a:srgbClr val="262626"/>
                </a:solidFill>
                <a:latin typeface="方正兰亭黑简体" pitchFamily="2" charset="-122"/>
                <a:ea typeface="方正兰亭黑简体" pitchFamily="2" charset="-122"/>
              </a:rPr>
              <a:t>容易降解，不会引起污染，菌体死亡后很快降解</a:t>
            </a:r>
          </a:p>
        </p:txBody>
      </p:sp>
      <p:pic>
        <p:nvPicPr>
          <p:cNvPr id="34820" name="Picture 4"/>
          <p:cNvPicPr>
            <a:picLocks noChangeAspect="1"/>
          </p:cNvPicPr>
          <p:nvPr/>
        </p:nvPicPr>
        <p:blipFill>
          <a:blip r:embed="rId2" cstate="print"/>
          <a:srcRect l="14766" t="37791" r="37396" b="20625"/>
          <a:stretch>
            <a:fillRect/>
          </a:stretch>
        </p:blipFill>
        <p:spPr bwMode="auto">
          <a:xfrm>
            <a:off x="1512093" y="2847293"/>
            <a:ext cx="6119813" cy="3322638"/>
          </a:xfrm>
          <a:prstGeom prst="rect">
            <a:avLst/>
          </a:prstGeom>
          <a:noFill/>
          <a:ln w="9525">
            <a:noFill/>
            <a:miter lim="800000"/>
            <a:headEnd/>
            <a:tailEnd/>
          </a:ln>
        </p:spPr>
      </p:pic>
    </p:spTree>
    <p:extLst>
      <p:ext uri="{BB962C8B-B14F-4D97-AF65-F5344CB8AC3E}">
        <p14:creationId xmlns:p14="http://schemas.microsoft.com/office/powerpoint/2010/main" val="2249110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p:cNvSpPr>
          <p:nvPr>
            <p:ph type="body" idx="4294967295"/>
          </p:nvPr>
        </p:nvSpPr>
        <p:spPr>
          <a:xfrm>
            <a:off x="503238" y="579438"/>
            <a:ext cx="8229600" cy="5257800"/>
          </a:xfrm>
        </p:spPr>
        <p:txBody>
          <a:bodyPr rtlCol="0">
            <a:normAutofit/>
          </a:bodyPr>
          <a:lstStyle/>
          <a:p>
            <a:pPr algn="ctr" eaLnBrk="1" fontAlgn="auto" hangingPunct="1">
              <a:spcAft>
                <a:spcPts val="0"/>
              </a:spcAft>
              <a:buFontTx/>
              <a:buNone/>
              <a:defRPr/>
            </a:pPr>
            <a:endParaRPr lang="zh-CN" altLang="en-US" sz="5400" b="1" dirty="0" smtClean="0">
              <a:solidFill>
                <a:srgbClr val="CC3300"/>
              </a:solidFill>
              <a:latin typeface="+mj-ea"/>
              <a:ea typeface="+mj-ea"/>
            </a:endParaRPr>
          </a:p>
          <a:p>
            <a:pPr algn="ctr" eaLnBrk="1" fontAlgn="auto" hangingPunct="1">
              <a:spcAft>
                <a:spcPts val="0"/>
              </a:spcAft>
              <a:buFontTx/>
              <a:buNone/>
              <a:defRPr/>
            </a:pPr>
            <a:endParaRPr lang="zh-CN" altLang="en-US" sz="5400" b="1" dirty="0" smtClean="0">
              <a:solidFill>
                <a:srgbClr val="CC3300"/>
              </a:solidFill>
              <a:latin typeface="+mj-ea"/>
              <a:ea typeface="+mj-ea"/>
            </a:endParaRPr>
          </a:p>
          <a:p>
            <a:pPr algn="ctr" eaLnBrk="1" fontAlgn="auto" hangingPunct="1">
              <a:spcAft>
                <a:spcPts val="0"/>
              </a:spcAft>
              <a:buFontTx/>
              <a:buNone/>
              <a:defRPr/>
            </a:pPr>
            <a:r>
              <a:rPr lang="zh-CN" altLang="en-US" sz="5400" b="1" dirty="0" smtClean="0">
                <a:solidFill>
                  <a:srgbClr val="CC3300"/>
                </a:solidFill>
                <a:latin typeface="+mj-ea"/>
                <a:ea typeface="+mj-ea"/>
              </a:rPr>
              <a:t>为什么采用</a:t>
            </a:r>
            <a:r>
              <a:rPr lang="en-US" altLang="zh-CN" sz="5400" b="1" dirty="0" smtClean="0">
                <a:solidFill>
                  <a:srgbClr val="CC3300"/>
                </a:solidFill>
                <a:latin typeface="+mj-ea"/>
                <a:ea typeface="+mj-ea"/>
              </a:rPr>
              <a:t>SAT</a:t>
            </a:r>
            <a:r>
              <a:rPr lang="zh-CN" altLang="en-US" sz="5400" b="1" dirty="0" smtClean="0">
                <a:solidFill>
                  <a:srgbClr val="CC3300"/>
                </a:solidFill>
                <a:latin typeface="+mj-ea"/>
                <a:ea typeface="+mj-ea"/>
              </a:rPr>
              <a:t>技术？</a:t>
            </a:r>
          </a:p>
        </p:txBody>
      </p:sp>
    </p:spTree>
    <p:extLst>
      <p:ext uri="{BB962C8B-B14F-4D97-AF65-F5344CB8AC3E}">
        <p14:creationId xmlns:p14="http://schemas.microsoft.com/office/powerpoint/2010/main" val="40511713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214438" y="476672"/>
            <a:ext cx="67103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20000"/>
              </a:spcBef>
              <a:buFont typeface="Arial" pitchFamily="34" charset="0"/>
              <a:buNone/>
            </a:pPr>
            <a:r>
              <a:rPr lang="zh-CN" altLang="en-US" sz="4000" b="1">
                <a:latin typeface="Times New Roman" pitchFamily="18" charset="0"/>
                <a:ea typeface="黑体" pitchFamily="49" charset="-122"/>
              </a:rPr>
              <a:t>   </a:t>
            </a:r>
            <a:r>
              <a:rPr lang="en-US" altLang="zh-CN" sz="3600" b="1">
                <a:solidFill>
                  <a:srgbClr val="0070C0"/>
                </a:solidFill>
                <a:latin typeface="Times New Roman" pitchFamily="18" charset="0"/>
                <a:ea typeface="黑体" pitchFamily="49" charset="-122"/>
              </a:rPr>
              <a:t>RNA</a:t>
            </a:r>
            <a:r>
              <a:rPr lang="zh-CN" altLang="en-US" sz="3600" b="1">
                <a:solidFill>
                  <a:srgbClr val="0070C0"/>
                </a:solidFill>
                <a:latin typeface="Times New Roman" pitchFamily="18" charset="0"/>
                <a:ea typeface="黑体" pitchFamily="49" charset="-122"/>
              </a:rPr>
              <a:t>检测技术的发展历程</a:t>
            </a:r>
          </a:p>
        </p:txBody>
      </p:sp>
      <p:grpSp>
        <p:nvGrpSpPr>
          <p:cNvPr id="3" name="Group 15"/>
          <p:cNvGrpSpPr>
            <a:grpSpLocks/>
          </p:cNvGrpSpPr>
          <p:nvPr/>
        </p:nvGrpSpPr>
        <p:grpSpPr bwMode="auto">
          <a:xfrm>
            <a:off x="457200" y="1486322"/>
            <a:ext cx="8229600" cy="4821237"/>
            <a:chOff x="240" y="1325"/>
            <a:chExt cx="5184" cy="3037"/>
          </a:xfrm>
        </p:grpSpPr>
        <p:sp>
          <p:nvSpPr>
            <p:cNvPr id="4" name="Text Box 4"/>
            <p:cNvSpPr txBox="1">
              <a:spLocks noChangeArrowheads="1"/>
            </p:cNvSpPr>
            <p:nvPr/>
          </p:nvSpPr>
          <p:spPr bwMode="auto">
            <a:xfrm>
              <a:off x="1056" y="1325"/>
              <a:ext cx="3744" cy="834"/>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buFontTx/>
                <a:buChar char="•"/>
              </a:pPr>
              <a:r>
                <a:rPr lang="en-US" altLang="zh-CN" sz="2000" b="1">
                  <a:solidFill>
                    <a:srgbClr val="000000"/>
                  </a:solidFill>
                  <a:latin typeface="Times New Roman" pitchFamily="18" charset="0"/>
                  <a:ea typeface="黑体" pitchFamily="49" charset="-122"/>
                </a:rPr>
                <a:t>TAS</a:t>
              </a:r>
              <a:r>
                <a:rPr lang="zh-CN" altLang="en-US" sz="2000" b="1">
                  <a:solidFill>
                    <a:srgbClr val="000000"/>
                  </a:solidFill>
                  <a:latin typeface="Times New Roman" pitchFamily="18" charset="0"/>
                  <a:ea typeface="黑体" pitchFamily="49" charset="-122"/>
                </a:rPr>
                <a:t>（</a:t>
              </a:r>
              <a:r>
                <a:rPr lang="en-US" altLang="zh-CN" sz="2000" b="1">
                  <a:solidFill>
                    <a:srgbClr val="000000"/>
                  </a:solidFill>
                  <a:latin typeface="Times New Roman" pitchFamily="18" charset="0"/>
                  <a:ea typeface="黑体" pitchFamily="49" charset="-122"/>
                </a:rPr>
                <a:t>Transcription-based amplification system</a:t>
              </a:r>
              <a:r>
                <a:rPr lang="zh-CN" altLang="en-US" sz="2000" b="1">
                  <a:solidFill>
                    <a:srgbClr val="000000"/>
                  </a:solidFill>
                  <a:latin typeface="Times New Roman" pitchFamily="18" charset="0"/>
                  <a:ea typeface="黑体" pitchFamily="49" charset="-122"/>
                </a:rPr>
                <a:t>，</a:t>
              </a:r>
            </a:p>
            <a:p>
              <a:pPr eaLnBrk="1" hangingPunct="1">
                <a:spcBef>
                  <a:spcPct val="50000"/>
                </a:spcBef>
                <a:buFontTx/>
                <a:buChar char="•"/>
              </a:pPr>
              <a:r>
                <a:rPr lang="zh-CN" altLang="en-US" sz="2000" b="1">
                  <a:solidFill>
                    <a:srgbClr val="FF0000"/>
                  </a:solidFill>
                  <a:latin typeface="Times New Roman" pitchFamily="18" charset="0"/>
                  <a:ea typeface="黑体" pitchFamily="49" charset="-122"/>
                </a:rPr>
                <a:t>转录依赖的扩增系统</a:t>
              </a:r>
              <a:r>
                <a:rPr lang="zh-CN" altLang="en-US" sz="2000" b="1">
                  <a:solidFill>
                    <a:srgbClr val="000000"/>
                  </a:solidFill>
                  <a:latin typeface="Times New Roman" pitchFamily="18" charset="0"/>
                  <a:ea typeface="黑体" pitchFamily="49" charset="-122"/>
                </a:rPr>
                <a:t>）</a:t>
              </a:r>
            </a:p>
            <a:p>
              <a:pPr eaLnBrk="1" hangingPunct="1">
                <a:spcBef>
                  <a:spcPct val="50000"/>
                </a:spcBef>
                <a:buFontTx/>
                <a:buChar char="•"/>
              </a:pPr>
              <a:r>
                <a:rPr lang="en-US" altLang="zh-CN" sz="2000" b="1">
                  <a:solidFill>
                    <a:srgbClr val="000000"/>
                  </a:solidFill>
                  <a:latin typeface="Times New Roman" pitchFamily="18" charset="0"/>
                  <a:ea typeface="黑体" pitchFamily="49" charset="-122"/>
                </a:rPr>
                <a:t>1989</a:t>
              </a:r>
              <a:r>
                <a:rPr lang="zh-CN" altLang="en-US" sz="2000" b="1">
                  <a:solidFill>
                    <a:srgbClr val="000000"/>
                  </a:solidFill>
                  <a:latin typeface="Times New Roman" pitchFamily="18" charset="0"/>
                  <a:ea typeface="黑体" pitchFamily="49" charset="-122"/>
                </a:rPr>
                <a:t>，</a:t>
              </a:r>
              <a:r>
                <a:rPr lang="en-US" altLang="zh-CN" sz="2000" b="1">
                  <a:solidFill>
                    <a:srgbClr val="000000"/>
                  </a:solidFill>
                  <a:latin typeface="Times New Roman" pitchFamily="18" charset="0"/>
                  <a:ea typeface="黑体" pitchFamily="49" charset="-122"/>
                </a:rPr>
                <a:t>Kwoh</a:t>
              </a:r>
            </a:p>
          </p:txBody>
        </p:sp>
        <p:sp>
          <p:nvSpPr>
            <p:cNvPr id="5" name="Text Box 5"/>
            <p:cNvSpPr txBox="1">
              <a:spLocks noChangeArrowheads="1"/>
            </p:cNvSpPr>
            <p:nvPr/>
          </p:nvSpPr>
          <p:spPr bwMode="auto">
            <a:xfrm>
              <a:off x="240" y="3296"/>
              <a:ext cx="1632" cy="1066"/>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buFontTx/>
                <a:buChar char="•"/>
              </a:pPr>
              <a:r>
                <a:rPr lang="en-US" altLang="zh-CN" b="1" dirty="0">
                  <a:solidFill>
                    <a:srgbClr val="000000"/>
                  </a:solidFill>
                  <a:latin typeface="Times New Roman" pitchFamily="18" charset="0"/>
                  <a:ea typeface="黑体" pitchFamily="49" charset="-122"/>
                </a:rPr>
                <a:t>NASBA</a:t>
              </a:r>
              <a:r>
                <a:rPr lang="zh-CN" altLang="en-US" b="1" dirty="0">
                  <a:solidFill>
                    <a:srgbClr val="000000"/>
                  </a:solidFill>
                  <a:latin typeface="Times New Roman" pitchFamily="18" charset="0"/>
                  <a:ea typeface="黑体" pitchFamily="49" charset="-122"/>
                </a:rPr>
                <a:t>有荷兰阿克苏公司</a:t>
              </a:r>
              <a:r>
                <a:rPr lang="zh-CN" altLang="en-US" b="1" dirty="0" smtClean="0">
                  <a:solidFill>
                    <a:srgbClr val="000000"/>
                  </a:solidFill>
                  <a:latin typeface="Times New Roman" pitchFamily="18" charset="0"/>
                  <a:ea typeface="黑体" pitchFamily="49" charset="-122"/>
                </a:rPr>
                <a:t>推出</a:t>
              </a:r>
              <a:r>
                <a:rPr lang="zh-CN" altLang="en-US" b="1" dirty="0">
                  <a:solidFill>
                    <a:srgbClr val="000000"/>
                  </a:solidFill>
                  <a:latin typeface="Times New Roman" pitchFamily="18" charset="0"/>
                  <a:ea typeface="黑体" pitchFamily="49" charset="-122"/>
                </a:rPr>
                <a:t>，现在属于法国生物梅里埃公司</a:t>
              </a:r>
            </a:p>
          </p:txBody>
        </p:sp>
        <p:sp>
          <p:nvSpPr>
            <p:cNvPr id="6" name="Line 9"/>
            <p:cNvSpPr>
              <a:spLocks noChangeShapeType="1"/>
            </p:cNvSpPr>
            <p:nvPr/>
          </p:nvSpPr>
          <p:spPr bwMode="auto">
            <a:xfrm>
              <a:off x="2736" y="2158"/>
              <a:ext cx="0" cy="1154"/>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10"/>
            <p:cNvSpPr>
              <a:spLocks noChangeShapeType="1"/>
            </p:cNvSpPr>
            <p:nvPr/>
          </p:nvSpPr>
          <p:spPr bwMode="auto">
            <a:xfrm>
              <a:off x="1056" y="2688"/>
              <a:ext cx="3552"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Text Box 11"/>
            <p:cNvSpPr txBox="1">
              <a:spLocks noChangeArrowheads="1"/>
            </p:cNvSpPr>
            <p:nvPr/>
          </p:nvSpPr>
          <p:spPr bwMode="auto">
            <a:xfrm>
              <a:off x="2064" y="3318"/>
              <a:ext cx="1440" cy="543"/>
            </a:xfrm>
            <a:prstGeom prst="rect">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buFontTx/>
                <a:buChar char="•"/>
              </a:pPr>
              <a:r>
                <a:rPr lang="en-US" altLang="zh-CN" sz="2000" b="1">
                  <a:solidFill>
                    <a:srgbClr val="000000"/>
                  </a:solidFill>
                  <a:latin typeface="Times New Roman" pitchFamily="18" charset="0"/>
                  <a:ea typeface="黑体" pitchFamily="49" charset="-122"/>
                </a:rPr>
                <a:t>TMA</a:t>
              </a:r>
            </a:p>
            <a:p>
              <a:pPr eaLnBrk="1" hangingPunct="1">
                <a:spcBef>
                  <a:spcPct val="50000"/>
                </a:spcBef>
                <a:buFontTx/>
                <a:buChar char="•"/>
              </a:pPr>
              <a:r>
                <a:rPr lang="en-US" altLang="zh-CN" sz="2000" b="1">
                  <a:solidFill>
                    <a:srgbClr val="000000"/>
                  </a:solidFill>
                  <a:latin typeface="Times New Roman" pitchFamily="18" charset="0"/>
                  <a:ea typeface="黑体" pitchFamily="49" charset="-122"/>
                </a:rPr>
                <a:t>Gen-probe</a:t>
              </a:r>
            </a:p>
          </p:txBody>
        </p:sp>
        <p:sp>
          <p:nvSpPr>
            <p:cNvPr id="9" name="Text Box 12">
              <a:extLst>
                <a:ext uri="{FF2B5EF4-FFF2-40B4-BE49-F238E27FC236}"/>
              </a:extLst>
            </p:cNvPr>
            <p:cNvSpPr txBox="1">
              <a:spLocks noChangeArrowheads="1"/>
            </p:cNvSpPr>
            <p:nvPr/>
          </p:nvSpPr>
          <p:spPr bwMode="auto">
            <a:xfrm>
              <a:off x="3744" y="3296"/>
              <a:ext cx="1680" cy="554"/>
            </a:xfrm>
            <a:prstGeom prst="rect">
              <a:avLst/>
            </a:prstGeom>
            <a:noFill/>
            <a:ln w="25400">
              <a:solidFill>
                <a:schemeClr val="tx1"/>
              </a:solidFill>
              <a:miter lim="800000"/>
              <a:headEnd/>
              <a:tailEnd/>
            </a:ln>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Tx/>
                <a:buChar char="•"/>
                <a:defRPr/>
              </a:pPr>
              <a:r>
                <a:rPr lang="en-US" altLang="zh-CN" sz="2000" b="1" dirty="0">
                  <a:solidFill>
                    <a:srgbClr val="FF0000"/>
                  </a:solidFill>
                  <a:latin typeface="Times New Roman" panose="02020603050405020304" pitchFamily="18" charset="0"/>
                  <a:ea typeface="黑体" panose="02010609060101010101" pitchFamily="49" charset="-122"/>
                </a:rPr>
                <a:t>SAT</a:t>
              </a:r>
            </a:p>
            <a:p>
              <a:pPr eaLnBrk="1" hangingPunct="1">
                <a:spcBef>
                  <a:spcPct val="50000"/>
                </a:spcBef>
                <a:buFontTx/>
                <a:buChar char="•"/>
                <a:defRPr/>
              </a:pPr>
              <a:r>
                <a:rPr lang="zh-CN" altLang="en-US" sz="2000" b="1" dirty="0">
                  <a:solidFill>
                    <a:srgbClr val="000000"/>
                  </a:solidFill>
                  <a:latin typeface="Times New Roman" panose="02020603050405020304" pitchFamily="18" charset="0"/>
                  <a:ea typeface="黑体" panose="02010609060101010101" pitchFamily="49" charset="-122"/>
                </a:rPr>
                <a:t>中国</a:t>
              </a:r>
            </a:p>
          </p:txBody>
        </p:sp>
        <p:sp>
          <p:nvSpPr>
            <p:cNvPr id="10" name="Line 13"/>
            <p:cNvSpPr>
              <a:spLocks noChangeShapeType="1"/>
            </p:cNvSpPr>
            <p:nvPr/>
          </p:nvSpPr>
          <p:spPr bwMode="auto">
            <a:xfrm>
              <a:off x="1056" y="2688"/>
              <a:ext cx="0" cy="57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4"/>
            <p:cNvSpPr>
              <a:spLocks noChangeShapeType="1"/>
            </p:cNvSpPr>
            <p:nvPr/>
          </p:nvSpPr>
          <p:spPr bwMode="auto">
            <a:xfrm>
              <a:off x="4608" y="2688"/>
              <a:ext cx="0" cy="57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 name="TextBox 11">
            <a:extLst>
              <a:ext uri="{FF2B5EF4-FFF2-40B4-BE49-F238E27FC236}"/>
            </a:extLst>
          </p:cNvPr>
          <p:cNvSpPr txBox="1"/>
          <p:nvPr/>
        </p:nvSpPr>
        <p:spPr>
          <a:xfrm>
            <a:off x="1143000" y="4031084"/>
            <a:ext cx="1143000" cy="49244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eaLnBrk="1" hangingPunct="1">
              <a:spcBef>
                <a:spcPct val="20000"/>
              </a:spcBef>
              <a:buFontTx/>
              <a:buChar char="•"/>
              <a:defRPr/>
            </a:pPr>
            <a:r>
              <a:rPr lang="en-US" altLang="zh-CN" dirty="0" smtClean="0">
                <a:solidFill>
                  <a:srgbClr val="FF0000"/>
                </a:solidFill>
                <a:latin typeface="黑体" panose="02010609060101010101" pitchFamily="49" charset="-122"/>
                <a:ea typeface="黑体" panose="02010609060101010101" pitchFamily="49" charset="-122"/>
              </a:rPr>
              <a:t>1989</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13" name="TextBox 12">
            <a:extLst>
              <a:ext uri="{FF2B5EF4-FFF2-40B4-BE49-F238E27FC236}"/>
            </a:extLst>
          </p:cNvPr>
          <p:cNvSpPr txBox="1"/>
          <p:nvPr/>
        </p:nvSpPr>
        <p:spPr>
          <a:xfrm>
            <a:off x="3810000" y="4031084"/>
            <a:ext cx="1143000" cy="49244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eaLnBrk="1" hangingPunct="1">
              <a:spcBef>
                <a:spcPct val="20000"/>
              </a:spcBef>
              <a:buFontTx/>
              <a:buChar char="•"/>
              <a:defRPr/>
            </a:pPr>
            <a:r>
              <a:rPr lang="en-US" altLang="zh-CN" dirty="0" smtClean="0">
                <a:solidFill>
                  <a:srgbClr val="FF0000"/>
                </a:solidFill>
                <a:latin typeface="黑体" panose="02010609060101010101" pitchFamily="49" charset="-122"/>
                <a:ea typeface="黑体" panose="02010609060101010101" pitchFamily="49" charset="-122"/>
              </a:rPr>
              <a:t>1989</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14" name="TextBox 13">
            <a:extLst>
              <a:ext uri="{FF2B5EF4-FFF2-40B4-BE49-F238E27FC236}"/>
            </a:extLst>
          </p:cNvPr>
          <p:cNvSpPr txBox="1"/>
          <p:nvPr/>
        </p:nvSpPr>
        <p:spPr>
          <a:xfrm>
            <a:off x="6781800" y="4031084"/>
            <a:ext cx="1143000" cy="49244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eaLnBrk="1" hangingPunct="1">
              <a:spcBef>
                <a:spcPct val="20000"/>
              </a:spcBef>
              <a:buFontTx/>
              <a:buChar char="•"/>
              <a:defRPr/>
            </a:pPr>
            <a:r>
              <a:rPr lang="en-US" altLang="zh-CN" dirty="0" smtClean="0">
                <a:solidFill>
                  <a:srgbClr val="FF0000"/>
                </a:solidFill>
                <a:latin typeface="黑体" panose="02010609060101010101" pitchFamily="49" charset="-122"/>
                <a:ea typeface="黑体" panose="02010609060101010101" pitchFamily="49" charset="-122"/>
              </a:rPr>
              <a:t>2007</a:t>
            </a:r>
            <a:endParaRPr lang="zh-CN" altLang="en-US"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37320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5" descr="SAT技术原理图-080815"/>
          <p:cNvPicPr>
            <a:picLocks noChangeAspect="1" noChangeArrowheads="1"/>
          </p:cNvPicPr>
          <p:nvPr/>
        </p:nvPicPr>
        <p:blipFill>
          <a:blip r:embed="rId2" cstate="print"/>
          <a:srcRect/>
          <a:stretch>
            <a:fillRect/>
          </a:stretch>
        </p:blipFill>
        <p:spPr bwMode="auto">
          <a:xfrm>
            <a:off x="838200" y="1752600"/>
            <a:ext cx="6629400" cy="4502150"/>
          </a:xfrm>
          <a:prstGeom prst="rect">
            <a:avLst/>
          </a:prstGeom>
          <a:noFill/>
          <a:ln w="9525">
            <a:noFill/>
            <a:miter lim="800000"/>
            <a:headEnd/>
            <a:tailEnd/>
          </a:ln>
        </p:spPr>
      </p:pic>
      <p:sp>
        <p:nvSpPr>
          <p:cNvPr id="48131" name="Rectangle 3"/>
          <p:cNvSpPr>
            <a:spLocks noChangeArrowheads="1"/>
          </p:cNvSpPr>
          <p:nvPr/>
        </p:nvSpPr>
        <p:spPr bwMode="auto">
          <a:xfrm>
            <a:off x="5791200" y="2438400"/>
            <a:ext cx="3200400" cy="1676400"/>
          </a:xfrm>
          <a:prstGeom prst="rect">
            <a:avLst/>
          </a:prstGeom>
          <a:noFill/>
          <a:ln w="31750">
            <a:solidFill>
              <a:schemeClr val="accent2"/>
            </a:solidFill>
            <a:miter lim="800000"/>
            <a:headEnd/>
            <a:tailEnd/>
          </a:ln>
        </p:spPr>
        <p:txBody>
          <a:bodyPr/>
          <a:lstStyle/>
          <a:p>
            <a:pPr marL="342900" indent="-342900">
              <a:lnSpc>
                <a:spcPct val="150000"/>
              </a:lnSpc>
              <a:spcBef>
                <a:spcPct val="20000"/>
              </a:spcBef>
              <a:buFont typeface="Wingdings" pitchFamily="2" charset="2"/>
              <a:buChar char="u"/>
            </a:pPr>
            <a:r>
              <a:rPr lang="zh-CN" altLang="en-US" sz="1400" b="1">
                <a:solidFill>
                  <a:srgbClr val="FF0000"/>
                </a:solidFill>
                <a:latin typeface="微软雅黑" pitchFamily="34" charset="-122"/>
                <a:ea typeface="微软雅黑" pitchFamily="34" charset="-122"/>
              </a:rPr>
              <a:t>扩增产物为</a:t>
            </a:r>
            <a:r>
              <a:rPr lang="en-US" altLang="zh-CN" sz="1400" b="1">
                <a:solidFill>
                  <a:srgbClr val="FF0000"/>
                </a:solidFill>
                <a:latin typeface="微软雅黑" pitchFamily="34" charset="-122"/>
                <a:ea typeface="微软雅黑" pitchFamily="34" charset="-122"/>
              </a:rPr>
              <a:t>RNA</a:t>
            </a:r>
            <a:r>
              <a:rPr lang="zh-CN" altLang="en-US" sz="1400" b="1">
                <a:solidFill>
                  <a:srgbClr val="262626"/>
                </a:solidFill>
                <a:latin typeface="微软雅黑" pitchFamily="34" charset="-122"/>
                <a:ea typeface="微软雅黑" pitchFamily="34" charset="-122"/>
              </a:rPr>
              <a:t>，不易污染</a:t>
            </a:r>
          </a:p>
          <a:p>
            <a:pPr marL="342900" indent="-342900">
              <a:lnSpc>
                <a:spcPct val="150000"/>
              </a:lnSpc>
              <a:spcBef>
                <a:spcPct val="20000"/>
              </a:spcBef>
              <a:buFont typeface="Wingdings" pitchFamily="2" charset="2"/>
              <a:buChar char="u"/>
            </a:pPr>
            <a:r>
              <a:rPr lang="zh-CN" altLang="en-US" sz="1400" b="1">
                <a:solidFill>
                  <a:srgbClr val="262626"/>
                </a:solidFill>
                <a:latin typeface="微软雅黑" pitchFamily="34" charset="-122"/>
                <a:ea typeface="微软雅黑" pitchFamily="34" charset="-122"/>
              </a:rPr>
              <a:t>转录速度快，</a:t>
            </a:r>
            <a:r>
              <a:rPr lang="en-US" altLang="zh-CN" sz="1400" b="1">
                <a:solidFill>
                  <a:srgbClr val="FF0000"/>
                </a:solidFill>
                <a:latin typeface="微软雅黑" pitchFamily="34" charset="-122"/>
                <a:ea typeface="微软雅黑" pitchFamily="34" charset="-122"/>
              </a:rPr>
              <a:t>40</a:t>
            </a:r>
            <a:r>
              <a:rPr lang="zh-CN" altLang="en-US" sz="1400" b="1">
                <a:solidFill>
                  <a:srgbClr val="FF0000"/>
                </a:solidFill>
                <a:latin typeface="微软雅黑" pitchFamily="34" charset="-122"/>
                <a:ea typeface="微软雅黑" pitchFamily="34" charset="-122"/>
              </a:rPr>
              <a:t>分钟</a:t>
            </a:r>
            <a:r>
              <a:rPr lang="en-US" altLang="zh-CN" sz="1400" b="1">
                <a:solidFill>
                  <a:srgbClr val="FF0000"/>
                </a:solidFill>
                <a:latin typeface="微软雅黑" pitchFamily="34" charset="-122"/>
                <a:ea typeface="微软雅黑" pitchFamily="34" charset="-122"/>
              </a:rPr>
              <a:t>10</a:t>
            </a:r>
            <a:r>
              <a:rPr lang="en-US" altLang="zh-CN" sz="1400" b="1" baseline="30000">
                <a:solidFill>
                  <a:srgbClr val="FF0000"/>
                </a:solidFill>
                <a:latin typeface="微软雅黑" pitchFamily="34" charset="-122"/>
                <a:ea typeface="微软雅黑" pitchFamily="34" charset="-122"/>
              </a:rPr>
              <a:t>12</a:t>
            </a:r>
          </a:p>
          <a:p>
            <a:pPr marL="342900" indent="-342900">
              <a:lnSpc>
                <a:spcPct val="150000"/>
              </a:lnSpc>
              <a:spcBef>
                <a:spcPct val="20000"/>
              </a:spcBef>
              <a:buFont typeface="Wingdings" pitchFamily="2" charset="2"/>
              <a:buChar char="u"/>
            </a:pPr>
            <a:r>
              <a:rPr lang="zh-CN" altLang="en-US" sz="1400" b="1">
                <a:solidFill>
                  <a:srgbClr val="FF0000"/>
                </a:solidFill>
                <a:latin typeface="微软雅黑" pitchFamily="34" charset="-122"/>
                <a:ea typeface="微软雅黑" pitchFamily="34" charset="-122"/>
              </a:rPr>
              <a:t>分子信标检测</a:t>
            </a:r>
            <a:r>
              <a:rPr lang="zh-CN" altLang="en-US" sz="1400" b="1">
                <a:solidFill>
                  <a:srgbClr val="262626"/>
                </a:solidFill>
                <a:latin typeface="微软雅黑" pitchFamily="34" charset="-122"/>
                <a:ea typeface="微软雅黑" pitchFamily="34" charset="-122"/>
              </a:rPr>
              <a:t>，特异性高</a:t>
            </a:r>
            <a:endParaRPr lang="en-US" altLang="zh-CN" sz="1400" b="1">
              <a:solidFill>
                <a:srgbClr val="262626"/>
              </a:solidFill>
              <a:latin typeface="微软雅黑" pitchFamily="34" charset="-122"/>
              <a:ea typeface="微软雅黑" pitchFamily="34" charset="-122"/>
            </a:endParaRPr>
          </a:p>
          <a:p>
            <a:pPr marL="342900" indent="-342900">
              <a:lnSpc>
                <a:spcPct val="150000"/>
              </a:lnSpc>
              <a:spcBef>
                <a:spcPct val="20000"/>
              </a:spcBef>
              <a:buFont typeface="Wingdings" pitchFamily="2" charset="2"/>
              <a:buChar char="u"/>
            </a:pPr>
            <a:r>
              <a:rPr lang="en-US" altLang="zh-CN" sz="1400" b="1">
                <a:solidFill>
                  <a:srgbClr val="FF0000"/>
                </a:solidFill>
                <a:latin typeface="微软雅黑" pitchFamily="34" charset="-122"/>
                <a:ea typeface="微软雅黑" pitchFamily="34" charset="-122"/>
              </a:rPr>
              <a:t>42</a:t>
            </a:r>
            <a:r>
              <a:rPr lang="zh-CN" altLang="en-US" sz="1400" b="1">
                <a:solidFill>
                  <a:srgbClr val="FF0000"/>
                </a:solidFill>
                <a:latin typeface="微软雅黑" pitchFamily="34" charset="-122"/>
                <a:ea typeface="微软雅黑" pitchFamily="34" charset="-122"/>
              </a:rPr>
              <a:t>℃恒温扩增</a:t>
            </a:r>
            <a:r>
              <a:rPr lang="zh-CN" altLang="en-US" sz="1400" b="1">
                <a:solidFill>
                  <a:srgbClr val="262626"/>
                </a:solidFill>
                <a:latin typeface="微软雅黑" pitchFamily="34" charset="-122"/>
                <a:ea typeface="微软雅黑" pitchFamily="34" charset="-122"/>
              </a:rPr>
              <a:t>，仪器损耗小</a:t>
            </a:r>
          </a:p>
        </p:txBody>
      </p:sp>
      <p:sp>
        <p:nvSpPr>
          <p:cNvPr id="15364" name="Rectangle 2"/>
          <p:cNvSpPr>
            <a:spLocks noGrp="1" noChangeArrowheads="1"/>
          </p:cNvSpPr>
          <p:nvPr>
            <p:ph type="title"/>
          </p:nvPr>
        </p:nvSpPr>
        <p:spPr>
          <a:xfrm>
            <a:off x="434975" y="160339"/>
            <a:ext cx="8556625" cy="1396454"/>
          </a:xfrm>
        </p:spPr>
        <p:txBody>
          <a:bodyPr lIns="91429" tIns="45714" rIns="91429" bIns="45714" rtlCol="0" anchor="t">
            <a:normAutofit/>
          </a:bodyPr>
          <a:lstStyle/>
          <a:p>
            <a:pPr eaLnBrk="1" fontAlgn="auto" hangingPunct="1">
              <a:lnSpc>
                <a:spcPct val="150000"/>
              </a:lnSpc>
              <a:spcAft>
                <a:spcPts val="0"/>
              </a:spcAft>
              <a:defRPr/>
            </a:pPr>
            <a:r>
              <a:rPr lang="en-US" altLang="zh-CN" b="1" dirty="0" smtClean="0">
                <a:latin typeface="+mj-ea"/>
              </a:rPr>
              <a:t>SAT—RNA</a:t>
            </a:r>
            <a:r>
              <a:rPr lang="zh-CN" altLang="en-US" b="1" dirty="0" smtClean="0">
                <a:latin typeface="+mj-ea"/>
              </a:rPr>
              <a:t>实时荧光恒温扩增技术</a:t>
            </a:r>
            <a:r>
              <a:rPr lang="en-US" altLang="zh-CN" b="1" dirty="0" smtClean="0">
                <a:latin typeface="+mj-ea"/>
              </a:rPr>
              <a:t/>
            </a:r>
            <a:br>
              <a:rPr lang="en-US" altLang="zh-CN" b="1" dirty="0" smtClean="0">
                <a:latin typeface="+mj-ea"/>
              </a:rPr>
            </a:br>
            <a:r>
              <a:rPr lang="zh-CN" altLang="en-US" sz="2400" dirty="0" smtClean="0">
                <a:solidFill>
                  <a:srgbClr val="FF0000"/>
                </a:solidFill>
                <a:latin typeface="+mj-ea"/>
              </a:rPr>
              <a:t>速度快，特异性高，避免假阳性</a:t>
            </a:r>
            <a:endParaRPr lang="en-US" altLang="zh-CN" sz="2400" dirty="0" smtClean="0">
              <a:solidFill>
                <a:srgbClr val="FF0000"/>
              </a:solidFill>
              <a:latin typeface="+mj-ea"/>
            </a:endParaRPr>
          </a:p>
        </p:txBody>
      </p:sp>
    </p:spTree>
    <p:extLst>
      <p:ext uri="{BB962C8B-B14F-4D97-AF65-F5344CB8AC3E}">
        <p14:creationId xmlns:p14="http://schemas.microsoft.com/office/powerpoint/2010/main" val="1580012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bwMode="auto">
          <a:xfrm>
            <a:off x="428625" y="593725"/>
            <a:ext cx="8229600" cy="83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en-US" altLang="zh-CN" sz="3600" b="1" dirty="0" smtClean="0">
                <a:latin typeface="Times New Roman" pitchFamily="18" charset="0"/>
                <a:ea typeface="黑体" pitchFamily="49" charset="-122"/>
              </a:rPr>
              <a:t>SAT</a:t>
            </a:r>
            <a:r>
              <a:rPr lang="zh-CN" altLang="en-US" sz="3600" b="1" dirty="0" smtClean="0">
                <a:latin typeface="Times New Roman" pitchFamily="18" charset="0"/>
                <a:ea typeface="黑体" pitchFamily="49" charset="-122"/>
              </a:rPr>
              <a:t>技术与</a:t>
            </a:r>
            <a:r>
              <a:rPr lang="en-US" altLang="zh-CN" sz="3600" b="1" dirty="0" smtClean="0">
                <a:latin typeface="Times New Roman" pitchFamily="18" charset="0"/>
                <a:ea typeface="黑体" pitchFamily="49" charset="-122"/>
              </a:rPr>
              <a:t>PCR</a:t>
            </a:r>
            <a:r>
              <a:rPr lang="zh-CN" altLang="en-US" sz="3600" b="1" dirty="0" smtClean="0">
                <a:latin typeface="Times New Roman" pitchFamily="18" charset="0"/>
                <a:ea typeface="黑体" pitchFamily="49" charset="-122"/>
              </a:rPr>
              <a:t>技术原理比较</a:t>
            </a:r>
          </a:p>
        </p:txBody>
      </p:sp>
      <p:grpSp>
        <p:nvGrpSpPr>
          <p:cNvPr id="5" name="组合 1"/>
          <p:cNvGrpSpPr>
            <a:grpSpLocks/>
          </p:cNvGrpSpPr>
          <p:nvPr/>
        </p:nvGrpSpPr>
        <p:grpSpPr bwMode="auto">
          <a:xfrm>
            <a:off x="642938" y="1714500"/>
            <a:ext cx="4354512" cy="4371975"/>
            <a:chOff x="684213" y="1250893"/>
            <a:chExt cx="7359650" cy="5310245"/>
          </a:xfrm>
        </p:grpSpPr>
        <p:sp>
          <p:nvSpPr>
            <p:cNvPr id="6" name="Line 23"/>
            <p:cNvSpPr>
              <a:spLocks noChangeShapeType="1"/>
            </p:cNvSpPr>
            <p:nvPr/>
          </p:nvSpPr>
          <p:spPr bwMode="auto">
            <a:xfrm>
              <a:off x="5915025" y="2039938"/>
              <a:ext cx="817563"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24"/>
            <p:cNvSpPr>
              <a:spLocks noChangeShapeType="1"/>
            </p:cNvSpPr>
            <p:nvPr/>
          </p:nvSpPr>
          <p:spPr bwMode="auto">
            <a:xfrm>
              <a:off x="6256338" y="2254250"/>
              <a:ext cx="0" cy="4254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25"/>
            <p:cNvSpPr>
              <a:spLocks noChangeShapeType="1"/>
            </p:cNvSpPr>
            <p:nvPr/>
          </p:nvSpPr>
          <p:spPr bwMode="auto">
            <a:xfrm>
              <a:off x="6284913" y="3328988"/>
              <a:ext cx="0" cy="4254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26"/>
            <p:cNvSpPr>
              <a:spLocks noChangeShapeType="1"/>
            </p:cNvSpPr>
            <p:nvPr/>
          </p:nvSpPr>
          <p:spPr bwMode="auto">
            <a:xfrm>
              <a:off x="5961063" y="2898775"/>
              <a:ext cx="801687" cy="3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Text Box 27"/>
            <p:cNvSpPr txBox="1">
              <a:spLocks noChangeArrowheads="1"/>
            </p:cNvSpPr>
            <p:nvPr/>
          </p:nvSpPr>
          <p:spPr bwMode="auto">
            <a:xfrm>
              <a:off x="6269625" y="2213091"/>
              <a:ext cx="786035" cy="38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RT</a:t>
              </a:r>
            </a:p>
          </p:txBody>
        </p:sp>
        <p:sp>
          <p:nvSpPr>
            <p:cNvPr id="11" name="Text Box 28"/>
            <p:cNvSpPr txBox="1">
              <a:spLocks noChangeArrowheads="1"/>
            </p:cNvSpPr>
            <p:nvPr/>
          </p:nvSpPr>
          <p:spPr bwMode="auto">
            <a:xfrm>
              <a:off x="5169712" y="1886307"/>
              <a:ext cx="1051624"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RNA</a:t>
              </a:r>
            </a:p>
          </p:txBody>
        </p:sp>
        <p:sp>
          <p:nvSpPr>
            <p:cNvPr id="12" name="Text Box 29"/>
            <p:cNvSpPr txBox="1">
              <a:spLocks noChangeArrowheads="1"/>
            </p:cNvSpPr>
            <p:nvPr/>
          </p:nvSpPr>
          <p:spPr bwMode="auto">
            <a:xfrm>
              <a:off x="5126788" y="2717791"/>
              <a:ext cx="1204539" cy="38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cDNA</a:t>
              </a:r>
            </a:p>
          </p:txBody>
        </p:sp>
        <p:sp>
          <p:nvSpPr>
            <p:cNvPr id="13" name="Text Box 30"/>
            <p:cNvSpPr txBox="1">
              <a:spLocks noChangeArrowheads="1"/>
            </p:cNvSpPr>
            <p:nvPr/>
          </p:nvSpPr>
          <p:spPr bwMode="auto">
            <a:xfrm>
              <a:off x="6350106" y="3293295"/>
              <a:ext cx="786035"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RT</a:t>
              </a:r>
            </a:p>
          </p:txBody>
        </p:sp>
        <p:sp>
          <p:nvSpPr>
            <p:cNvPr id="14" name="Line 32"/>
            <p:cNvSpPr>
              <a:spLocks noChangeShapeType="1"/>
            </p:cNvSpPr>
            <p:nvPr/>
          </p:nvSpPr>
          <p:spPr bwMode="auto">
            <a:xfrm>
              <a:off x="5918200" y="5080000"/>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33"/>
            <p:cNvSpPr>
              <a:spLocks noChangeShapeType="1"/>
            </p:cNvSpPr>
            <p:nvPr/>
          </p:nvSpPr>
          <p:spPr bwMode="auto">
            <a:xfrm>
              <a:off x="5918200" y="5210175"/>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34"/>
            <p:cNvSpPr>
              <a:spLocks noChangeShapeType="1"/>
            </p:cNvSpPr>
            <p:nvPr/>
          </p:nvSpPr>
          <p:spPr bwMode="auto">
            <a:xfrm>
              <a:off x="5918200" y="5338763"/>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35"/>
            <p:cNvSpPr>
              <a:spLocks noChangeShapeType="1"/>
            </p:cNvSpPr>
            <p:nvPr/>
          </p:nvSpPr>
          <p:spPr bwMode="auto">
            <a:xfrm>
              <a:off x="5918200" y="5811838"/>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36"/>
            <p:cNvSpPr>
              <a:spLocks noChangeShapeType="1"/>
            </p:cNvSpPr>
            <p:nvPr/>
          </p:nvSpPr>
          <p:spPr bwMode="auto">
            <a:xfrm>
              <a:off x="5918200" y="5942013"/>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37"/>
            <p:cNvSpPr>
              <a:spLocks noChangeShapeType="1"/>
            </p:cNvSpPr>
            <p:nvPr/>
          </p:nvSpPr>
          <p:spPr bwMode="auto">
            <a:xfrm>
              <a:off x="5918200" y="6072188"/>
              <a:ext cx="815975" cy="0"/>
            </a:xfrm>
            <a:prstGeom prst="line">
              <a:avLst/>
            </a:prstGeom>
            <a:noFill/>
            <a:ln w="5715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Text Box 38"/>
            <p:cNvSpPr txBox="1">
              <a:spLocks noChangeArrowheads="1"/>
            </p:cNvSpPr>
            <p:nvPr/>
          </p:nvSpPr>
          <p:spPr bwMode="auto">
            <a:xfrm>
              <a:off x="4779963" y="5310280"/>
              <a:ext cx="1140909" cy="56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200" b="1">
                  <a:solidFill>
                    <a:srgbClr val="000000"/>
                  </a:solidFill>
                  <a:latin typeface="Times New Roman" pitchFamily="18" charset="0"/>
                  <a:cs typeface="Arial" pitchFamily="34" charset="0"/>
                </a:rPr>
                <a:t>~1000 copies</a:t>
              </a:r>
            </a:p>
          </p:txBody>
        </p:sp>
        <p:sp>
          <p:nvSpPr>
            <p:cNvPr id="21" name="Line 39"/>
            <p:cNvSpPr>
              <a:spLocks noChangeShapeType="1"/>
            </p:cNvSpPr>
            <p:nvPr/>
          </p:nvSpPr>
          <p:spPr bwMode="auto">
            <a:xfrm>
              <a:off x="6276975" y="4302125"/>
              <a:ext cx="0" cy="4254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 name="Group 40"/>
            <p:cNvGrpSpPr>
              <a:grpSpLocks/>
            </p:cNvGrpSpPr>
            <p:nvPr/>
          </p:nvGrpSpPr>
          <p:grpSpPr bwMode="auto">
            <a:xfrm>
              <a:off x="5724525" y="3722688"/>
              <a:ext cx="1222375" cy="360362"/>
              <a:chOff x="4045" y="2117"/>
              <a:chExt cx="770" cy="227"/>
            </a:xfrm>
          </p:grpSpPr>
          <p:sp>
            <p:nvSpPr>
              <p:cNvPr id="49" name="Line 41"/>
              <p:cNvSpPr>
                <a:spLocks noChangeShapeType="1"/>
              </p:cNvSpPr>
              <p:nvPr/>
            </p:nvSpPr>
            <p:spPr bwMode="auto">
              <a:xfrm flipV="1">
                <a:off x="4135" y="2344"/>
                <a:ext cx="68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Line 42"/>
              <p:cNvSpPr>
                <a:spLocks noChangeShapeType="1"/>
              </p:cNvSpPr>
              <p:nvPr/>
            </p:nvSpPr>
            <p:spPr bwMode="auto">
              <a:xfrm>
                <a:off x="4181" y="2298"/>
                <a:ext cx="63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43"/>
              <p:cNvSpPr>
                <a:spLocks noChangeShapeType="1"/>
              </p:cNvSpPr>
              <p:nvPr/>
            </p:nvSpPr>
            <p:spPr bwMode="auto">
              <a:xfrm flipH="1" flipV="1">
                <a:off x="4091" y="2117"/>
                <a:ext cx="90" cy="181"/>
              </a:xfrm>
              <a:prstGeom prst="line">
                <a:avLst/>
              </a:prstGeom>
              <a:noFill/>
              <a:ln w="38100">
                <a:solidFill>
                  <a:srgbClr val="00CC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Line 44"/>
              <p:cNvSpPr>
                <a:spLocks noChangeShapeType="1"/>
              </p:cNvSpPr>
              <p:nvPr/>
            </p:nvSpPr>
            <p:spPr bwMode="auto">
              <a:xfrm flipH="1" flipV="1">
                <a:off x="4045" y="2162"/>
                <a:ext cx="90" cy="181"/>
              </a:xfrm>
              <a:prstGeom prst="line">
                <a:avLst/>
              </a:prstGeom>
              <a:noFill/>
              <a:ln w="38100">
                <a:solidFill>
                  <a:srgbClr val="00CC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 name="Text Box 45"/>
            <p:cNvSpPr txBox="1">
              <a:spLocks noChangeArrowheads="1"/>
            </p:cNvSpPr>
            <p:nvPr/>
          </p:nvSpPr>
          <p:spPr bwMode="auto">
            <a:xfrm>
              <a:off x="6350106" y="4373499"/>
              <a:ext cx="710919"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T7</a:t>
              </a:r>
            </a:p>
          </p:txBody>
        </p:sp>
        <p:sp>
          <p:nvSpPr>
            <p:cNvPr id="24" name="Line 46"/>
            <p:cNvSpPr>
              <a:spLocks noChangeShapeType="1"/>
            </p:cNvSpPr>
            <p:nvPr/>
          </p:nvSpPr>
          <p:spPr bwMode="auto">
            <a:xfrm>
              <a:off x="7142163" y="5524500"/>
              <a:ext cx="9017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47"/>
            <p:cNvSpPr>
              <a:spLocks noChangeShapeType="1"/>
            </p:cNvSpPr>
            <p:nvPr/>
          </p:nvSpPr>
          <p:spPr bwMode="auto">
            <a:xfrm flipH="1" flipV="1">
              <a:off x="7972425" y="1987550"/>
              <a:ext cx="14288" cy="35401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48"/>
            <p:cNvSpPr>
              <a:spLocks noChangeShapeType="1"/>
            </p:cNvSpPr>
            <p:nvPr/>
          </p:nvSpPr>
          <p:spPr bwMode="auto">
            <a:xfrm flipH="1">
              <a:off x="6999288" y="1997075"/>
              <a:ext cx="10064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Text Box 49"/>
            <p:cNvSpPr txBox="1">
              <a:spLocks noChangeArrowheads="1"/>
            </p:cNvSpPr>
            <p:nvPr/>
          </p:nvSpPr>
          <p:spPr bwMode="auto">
            <a:xfrm>
              <a:off x="5961112" y="1250893"/>
              <a:ext cx="1260876" cy="45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b="1">
                  <a:solidFill>
                    <a:srgbClr val="000000"/>
                  </a:solidFill>
                  <a:latin typeface="Times New Roman" pitchFamily="18" charset="0"/>
                  <a:cs typeface="Arial" pitchFamily="34" charset="0"/>
                </a:rPr>
                <a:t>SAT</a:t>
              </a:r>
            </a:p>
          </p:txBody>
        </p:sp>
        <p:sp>
          <p:nvSpPr>
            <p:cNvPr id="28" name="Line 59"/>
            <p:cNvSpPr>
              <a:spLocks noChangeShapeType="1"/>
            </p:cNvSpPr>
            <p:nvPr/>
          </p:nvSpPr>
          <p:spPr bwMode="auto">
            <a:xfrm>
              <a:off x="6276975" y="5453063"/>
              <a:ext cx="0" cy="285750"/>
            </a:xfrm>
            <a:prstGeom prst="line">
              <a:avLst/>
            </a:prstGeom>
            <a:noFill/>
            <a:ln w="5715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9"/>
            <p:cNvSpPr>
              <a:spLocks noChangeShapeType="1"/>
            </p:cNvSpPr>
            <p:nvPr/>
          </p:nvSpPr>
          <p:spPr bwMode="auto">
            <a:xfrm flipH="1">
              <a:off x="1131888" y="2601913"/>
              <a:ext cx="287337" cy="79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 name="Line 10"/>
            <p:cNvSpPr>
              <a:spLocks noChangeShapeType="1"/>
            </p:cNvSpPr>
            <p:nvPr/>
          </p:nvSpPr>
          <p:spPr bwMode="auto">
            <a:xfrm>
              <a:off x="1058863" y="4297363"/>
              <a:ext cx="0" cy="11842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 name="Line 11"/>
            <p:cNvSpPr>
              <a:spLocks noChangeShapeType="1"/>
            </p:cNvSpPr>
            <p:nvPr/>
          </p:nvSpPr>
          <p:spPr bwMode="auto">
            <a:xfrm>
              <a:off x="2066925" y="4264025"/>
              <a:ext cx="0" cy="121761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Text Box 14"/>
            <p:cNvSpPr txBox="1">
              <a:spLocks noChangeArrowheads="1"/>
            </p:cNvSpPr>
            <p:nvPr/>
          </p:nvSpPr>
          <p:spPr bwMode="auto">
            <a:xfrm>
              <a:off x="2079225" y="1989789"/>
              <a:ext cx="1051624"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DNA</a:t>
              </a:r>
            </a:p>
          </p:txBody>
        </p:sp>
        <p:sp>
          <p:nvSpPr>
            <p:cNvPr id="33" name="Text Box 16"/>
            <p:cNvSpPr txBox="1">
              <a:spLocks noChangeArrowheads="1"/>
            </p:cNvSpPr>
            <p:nvPr/>
          </p:nvSpPr>
          <p:spPr bwMode="auto">
            <a:xfrm>
              <a:off x="1132226" y="4629480"/>
              <a:ext cx="901392"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Taq</a:t>
              </a:r>
            </a:p>
          </p:txBody>
        </p:sp>
        <p:sp>
          <p:nvSpPr>
            <p:cNvPr id="34" name="Text Box 17"/>
            <p:cNvSpPr txBox="1">
              <a:spLocks noChangeArrowheads="1"/>
            </p:cNvSpPr>
            <p:nvPr/>
          </p:nvSpPr>
          <p:spPr bwMode="auto">
            <a:xfrm>
              <a:off x="2148975" y="4653081"/>
              <a:ext cx="901392" cy="3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1600" b="1">
                  <a:solidFill>
                    <a:srgbClr val="000000"/>
                  </a:solidFill>
                  <a:latin typeface="Times New Roman" pitchFamily="18" charset="0"/>
                  <a:cs typeface="Arial" pitchFamily="34" charset="0"/>
                </a:rPr>
                <a:t>Taq</a:t>
              </a:r>
            </a:p>
          </p:txBody>
        </p:sp>
        <p:sp>
          <p:nvSpPr>
            <p:cNvPr id="35" name="Line 18"/>
            <p:cNvSpPr>
              <a:spLocks noChangeShapeType="1"/>
            </p:cNvSpPr>
            <p:nvPr/>
          </p:nvSpPr>
          <p:spPr bwMode="auto">
            <a:xfrm>
              <a:off x="2916238" y="5919788"/>
              <a:ext cx="4302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19"/>
            <p:cNvSpPr>
              <a:spLocks noChangeShapeType="1"/>
            </p:cNvSpPr>
            <p:nvPr/>
          </p:nvSpPr>
          <p:spPr bwMode="auto">
            <a:xfrm flipV="1">
              <a:off x="3348038" y="2170113"/>
              <a:ext cx="4762" cy="37496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20"/>
            <p:cNvSpPr>
              <a:spLocks noChangeShapeType="1"/>
            </p:cNvSpPr>
            <p:nvPr/>
          </p:nvSpPr>
          <p:spPr bwMode="auto">
            <a:xfrm flipH="1">
              <a:off x="2916238" y="2170113"/>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8" name="Text Box 22"/>
            <p:cNvSpPr txBox="1">
              <a:spLocks noChangeArrowheads="1"/>
            </p:cNvSpPr>
            <p:nvPr/>
          </p:nvSpPr>
          <p:spPr bwMode="auto">
            <a:xfrm>
              <a:off x="1116130" y="1250893"/>
              <a:ext cx="1370867" cy="453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sz="2000" b="1">
                  <a:solidFill>
                    <a:srgbClr val="000000"/>
                  </a:solidFill>
                  <a:latin typeface="Times New Roman" pitchFamily="18" charset="0"/>
                  <a:cs typeface="Arial" pitchFamily="34" charset="0"/>
                </a:rPr>
                <a:t>  </a:t>
              </a:r>
              <a:endParaRPr lang="en-US" altLang="zh-CN" sz="2000" b="1" baseline="30000">
                <a:solidFill>
                  <a:srgbClr val="000000"/>
                </a:solidFill>
                <a:latin typeface="Times New Roman" pitchFamily="18" charset="0"/>
                <a:cs typeface="Arial" pitchFamily="34" charset="0"/>
              </a:endParaRPr>
            </a:p>
          </p:txBody>
        </p:sp>
        <p:sp>
          <p:nvSpPr>
            <p:cNvPr id="39" name="Line 50"/>
            <p:cNvSpPr>
              <a:spLocks noChangeShapeType="1"/>
            </p:cNvSpPr>
            <p:nvPr/>
          </p:nvSpPr>
          <p:spPr bwMode="auto">
            <a:xfrm>
              <a:off x="1203325" y="2097088"/>
              <a:ext cx="800100" cy="15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Line 51"/>
            <p:cNvSpPr>
              <a:spLocks noChangeShapeType="1"/>
            </p:cNvSpPr>
            <p:nvPr/>
          </p:nvSpPr>
          <p:spPr bwMode="auto">
            <a:xfrm>
              <a:off x="1203325" y="2168525"/>
              <a:ext cx="800100"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 name="Line 52"/>
            <p:cNvSpPr>
              <a:spLocks noChangeShapeType="1"/>
            </p:cNvSpPr>
            <p:nvPr/>
          </p:nvSpPr>
          <p:spPr bwMode="auto">
            <a:xfrm>
              <a:off x="684213" y="5919788"/>
              <a:ext cx="798512" cy="47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53"/>
            <p:cNvSpPr>
              <a:spLocks noChangeShapeType="1"/>
            </p:cNvSpPr>
            <p:nvPr/>
          </p:nvSpPr>
          <p:spPr bwMode="auto">
            <a:xfrm>
              <a:off x="684213" y="5991225"/>
              <a:ext cx="798512" cy="47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54"/>
            <p:cNvSpPr>
              <a:spLocks noChangeShapeType="1"/>
            </p:cNvSpPr>
            <p:nvPr/>
          </p:nvSpPr>
          <p:spPr bwMode="auto">
            <a:xfrm>
              <a:off x="1836738" y="5921375"/>
              <a:ext cx="801687" cy="47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55"/>
            <p:cNvSpPr>
              <a:spLocks noChangeShapeType="1"/>
            </p:cNvSpPr>
            <p:nvPr/>
          </p:nvSpPr>
          <p:spPr bwMode="auto">
            <a:xfrm>
              <a:off x="1836738" y="5992813"/>
              <a:ext cx="801687" cy="47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Line 56"/>
            <p:cNvSpPr>
              <a:spLocks noChangeShapeType="1"/>
            </p:cNvSpPr>
            <p:nvPr/>
          </p:nvSpPr>
          <p:spPr bwMode="auto">
            <a:xfrm>
              <a:off x="684213" y="3937000"/>
              <a:ext cx="798512" cy="3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57"/>
            <p:cNvSpPr>
              <a:spLocks noChangeShapeType="1"/>
            </p:cNvSpPr>
            <p:nvPr/>
          </p:nvSpPr>
          <p:spPr bwMode="auto">
            <a:xfrm>
              <a:off x="1763713" y="3937000"/>
              <a:ext cx="801687" cy="3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58"/>
            <p:cNvSpPr>
              <a:spLocks noChangeShapeType="1"/>
            </p:cNvSpPr>
            <p:nvPr/>
          </p:nvSpPr>
          <p:spPr bwMode="auto">
            <a:xfrm>
              <a:off x="1779588" y="2601913"/>
              <a:ext cx="287337" cy="7921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8" name="Rectangle 62"/>
            <p:cNvSpPr>
              <a:spLocks noChangeArrowheads="1"/>
            </p:cNvSpPr>
            <p:nvPr/>
          </p:nvSpPr>
          <p:spPr bwMode="auto">
            <a:xfrm>
              <a:off x="1038225" y="6286500"/>
              <a:ext cx="1841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itchFamily="34" charset="0"/>
                <a:buNone/>
              </a:pPr>
              <a:endParaRPr lang="zh-CN" altLang="en-US" b="1" baseline="30000">
                <a:solidFill>
                  <a:srgbClr val="000000"/>
                </a:solidFill>
                <a:latin typeface="Times New Roman" pitchFamily="18" charset="0"/>
                <a:ea typeface="黑体" pitchFamily="49" charset="-122"/>
              </a:endParaRPr>
            </a:p>
          </p:txBody>
        </p:sp>
      </p:grpSp>
      <p:sp>
        <p:nvSpPr>
          <p:cNvPr id="53" name="TextBox 52"/>
          <p:cNvSpPr txBox="1">
            <a:spLocks noChangeArrowheads="1"/>
          </p:cNvSpPr>
          <p:nvPr/>
        </p:nvSpPr>
        <p:spPr bwMode="auto">
          <a:xfrm>
            <a:off x="5910263" y="2182813"/>
            <a:ext cx="2643187" cy="329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Wingdings" pitchFamily="2" charset="2"/>
              <a:buChar char="Ø"/>
            </a:pPr>
            <a:r>
              <a:rPr lang="zh-CN" altLang="en-US" sz="1600" b="1">
                <a:solidFill>
                  <a:srgbClr val="FF0000"/>
                </a:solidFill>
                <a:latin typeface="Times New Roman" pitchFamily="18" charset="0"/>
                <a:ea typeface="黑体" pitchFamily="49" charset="-122"/>
                <a:cs typeface="Times New Roman" pitchFamily="18" charset="0"/>
              </a:rPr>
              <a:t>起始模板为</a:t>
            </a:r>
            <a:r>
              <a:rPr lang="en-US" altLang="zh-CN" sz="1600" b="1">
                <a:solidFill>
                  <a:srgbClr val="FF0000"/>
                </a:solidFill>
                <a:latin typeface="Times New Roman" pitchFamily="18" charset="0"/>
                <a:ea typeface="黑体" pitchFamily="49" charset="-122"/>
                <a:cs typeface="Times New Roman" pitchFamily="18" charset="0"/>
              </a:rPr>
              <a:t>RNA</a:t>
            </a:r>
            <a:r>
              <a:rPr lang="zh-CN" altLang="en-US" sz="1600" b="1">
                <a:solidFill>
                  <a:srgbClr val="FF0000"/>
                </a:solidFill>
                <a:latin typeface="Times New Roman" pitchFamily="18" charset="0"/>
                <a:ea typeface="黑体" pitchFamily="49" charset="-122"/>
                <a:cs typeface="Times New Roman" pitchFamily="18" charset="0"/>
              </a:rPr>
              <a:t>，最终产物为</a:t>
            </a:r>
            <a:r>
              <a:rPr lang="en-US" altLang="zh-CN" sz="1600" b="1">
                <a:solidFill>
                  <a:srgbClr val="FF0000"/>
                </a:solidFill>
                <a:latin typeface="Times New Roman" pitchFamily="18" charset="0"/>
                <a:ea typeface="黑体" pitchFamily="49" charset="-122"/>
                <a:cs typeface="Times New Roman" pitchFamily="18" charset="0"/>
              </a:rPr>
              <a:t>RNA</a:t>
            </a:r>
            <a:r>
              <a:rPr lang="zh-CN" altLang="en-US" sz="1600" b="1">
                <a:solidFill>
                  <a:srgbClr val="FF0000"/>
                </a:solidFill>
                <a:latin typeface="Times New Roman" pitchFamily="18" charset="0"/>
                <a:ea typeface="黑体" pitchFamily="49" charset="-122"/>
                <a:cs typeface="Times New Roman" pitchFamily="18" charset="0"/>
              </a:rPr>
              <a:t>；</a:t>
            </a:r>
            <a:endParaRPr lang="en-US" altLang="zh-CN" sz="1600" b="1">
              <a:solidFill>
                <a:srgbClr val="FF0000"/>
              </a:solidFill>
              <a:latin typeface="Times New Roman" pitchFamily="18" charset="0"/>
              <a:ea typeface="黑体" pitchFamily="49" charset="-122"/>
              <a:cs typeface="Times New Roman" pitchFamily="18" charset="0"/>
            </a:endParaRPr>
          </a:p>
          <a:p>
            <a:pPr eaLnBrk="1" hangingPunct="1">
              <a:lnSpc>
                <a:spcPct val="150000"/>
              </a:lnSpc>
              <a:spcBef>
                <a:spcPct val="20000"/>
              </a:spcBef>
              <a:buFont typeface="Wingdings" pitchFamily="2" charset="2"/>
              <a:buChar char="Ø"/>
            </a:pPr>
            <a:r>
              <a:rPr lang="zh-CN" altLang="en-US" sz="1600" b="1">
                <a:solidFill>
                  <a:srgbClr val="FF0000"/>
                </a:solidFill>
                <a:latin typeface="Times New Roman" pitchFamily="18" charset="0"/>
                <a:ea typeface="黑体" pitchFamily="49" charset="-122"/>
                <a:cs typeface="Times New Roman" pitchFamily="18" charset="0"/>
              </a:rPr>
              <a:t>扩增检测方式为：逆转录</a:t>
            </a:r>
            <a:r>
              <a:rPr lang="en-US" altLang="zh-CN" sz="1600" b="1">
                <a:solidFill>
                  <a:srgbClr val="FF0000"/>
                </a:solidFill>
                <a:latin typeface="Times New Roman" pitchFamily="18" charset="0"/>
                <a:ea typeface="黑体" pitchFamily="49" charset="-122"/>
                <a:cs typeface="Times New Roman" pitchFamily="18" charset="0"/>
              </a:rPr>
              <a:t>—</a:t>
            </a:r>
            <a:r>
              <a:rPr lang="zh-CN" altLang="en-US" sz="1600" b="1">
                <a:solidFill>
                  <a:srgbClr val="FF0000"/>
                </a:solidFill>
                <a:latin typeface="Times New Roman" pitchFamily="18" charset="0"/>
                <a:ea typeface="黑体" pitchFamily="49" charset="-122"/>
                <a:cs typeface="Times New Roman" pitchFamily="18" charset="0"/>
              </a:rPr>
              <a:t>转录</a:t>
            </a:r>
            <a:endParaRPr lang="en-US" altLang="zh-CN" sz="1600" b="1">
              <a:solidFill>
                <a:srgbClr val="FF0000"/>
              </a:solidFill>
              <a:latin typeface="Times New Roman" pitchFamily="18" charset="0"/>
              <a:ea typeface="黑体" pitchFamily="49" charset="-122"/>
              <a:cs typeface="Times New Roman" pitchFamily="18" charset="0"/>
            </a:endParaRPr>
          </a:p>
          <a:p>
            <a:pPr eaLnBrk="1" hangingPunct="1">
              <a:lnSpc>
                <a:spcPct val="150000"/>
              </a:lnSpc>
              <a:spcBef>
                <a:spcPct val="20000"/>
              </a:spcBef>
              <a:buFont typeface="Wingdings" pitchFamily="2" charset="2"/>
              <a:buChar char="Ø"/>
            </a:pPr>
            <a:r>
              <a:rPr lang="en-US" altLang="zh-CN" sz="1600" b="1">
                <a:solidFill>
                  <a:srgbClr val="FF0000"/>
                </a:solidFill>
                <a:latin typeface="Times New Roman" pitchFamily="18" charset="0"/>
                <a:ea typeface="黑体" pitchFamily="49" charset="-122"/>
                <a:cs typeface="Times New Roman" pitchFamily="18" charset="0"/>
              </a:rPr>
              <a:t>40min</a:t>
            </a:r>
            <a:r>
              <a:rPr lang="zh-CN" altLang="en-US" sz="1600" b="1">
                <a:solidFill>
                  <a:srgbClr val="FF0000"/>
                </a:solidFill>
                <a:latin typeface="Times New Roman" pitchFamily="18" charset="0"/>
                <a:ea typeface="黑体" pitchFamily="49" charset="-122"/>
                <a:cs typeface="Times New Roman" pitchFamily="18" charset="0"/>
              </a:rPr>
              <a:t>完成扩增检测过程</a:t>
            </a:r>
            <a:endParaRPr lang="en-US" altLang="zh-CN" sz="1600" b="1">
              <a:solidFill>
                <a:srgbClr val="FF0000"/>
              </a:solidFill>
              <a:latin typeface="Times New Roman" pitchFamily="18" charset="0"/>
              <a:ea typeface="黑体" pitchFamily="49" charset="-122"/>
              <a:cs typeface="Times New Roman" pitchFamily="18" charset="0"/>
            </a:endParaRPr>
          </a:p>
          <a:p>
            <a:pPr eaLnBrk="1" hangingPunct="1">
              <a:lnSpc>
                <a:spcPct val="150000"/>
              </a:lnSpc>
              <a:spcBef>
                <a:spcPct val="20000"/>
              </a:spcBef>
              <a:buFont typeface="Wingdings" pitchFamily="2" charset="2"/>
              <a:buChar char="Ø"/>
            </a:pPr>
            <a:r>
              <a:rPr lang="en-US" altLang="zh-CN" sz="1600" b="1">
                <a:solidFill>
                  <a:srgbClr val="FF0000"/>
                </a:solidFill>
                <a:latin typeface="Times New Roman" pitchFamily="18" charset="0"/>
                <a:ea typeface="黑体" pitchFamily="49" charset="-122"/>
                <a:cs typeface="Times New Roman" pitchFamily="18" charset="0"/>
              </a:rPr>
              <a:t>42</a:t>
            </a:r>
            <a:r>
              <a:rPr lang="zh-CN" altLang="en-US" sz="1600" b="1">
                <a:solidFill>
                  <a:srgbClr val="FF0000"/>
                </a:solidFill>
                <a:latin typeface="Times New Roman" pitchFamily="18" charset="0"/>
                <a:ea typeface="黑体" pitchFamily="49" charset="-122"/>
                <a:cs typeface="Times New Roman" pitchFamily="18" charset="0"/>
              </a:rPr>
              <a:t>℃恒温扩增</a:t>
            </a:r>
            <a:endParaRPr lang="en-US" altLang="zh-CN" sz="1600" b="1">
              <a:latin typeface="微软雅黑" pitchFamily="34" charset="-122"/>
              <a:ea typeface="微软雅黑" pitchFamily="34" charset="-122"/>
              <a:cs typeface="Times New Roman" pitchFamily="18" charset="0"/>
            </a:endParaRPr>
          </a:p>
          <a:p>
            <a:pPr eaLnBrk="1" hangingPunct="1">
              <a:lnSpc>
                <a:spcPct val="150000"/>
              </a:lnSpc>
              <a:spcBef>
                <a:spcPct val="20000"/>
              </a:spcBef>
              <a:buFont typeface="Wingdings" pitchFamily="2" charset="2"/>
              <a:buChar char="Ø"/>
            </a:pPr>
            <a:endParaRPr lang="zh-CN" altLang="en-US" b="1">
              <a:latin typeface="微软雅黑" pitchFamily="34" charset="-122"/>
              <a:ea typeface="微软雅黑" pitchFamily="34" charset="-122"/>
              <a:cs typeface="Times New Roman" pitchFamily="18" charset="0"/>
            </a:endParaRPr>
          </a:p>
        </p:txBody>
      </p:sp>
      <p:sp>
        <p:nvSpPr>
          <p:cNvPr id="54" name="矩形 53">
            <a:extLst>
              <a:ext uri="{FF2B5EF4-FFF2-40B4-BE49-F238E27FC236}"/>
            </a:extLst>
          </p:cNvPr>
          <p:cNvSpPr>
            <a:spLocks noChangeArrowheads="1"/>
          </p:cNvSpPr>
          <p:nvPr/>
        </p:nvSpPr>
        <p:spPr bwMode="auto">
          <a:xfrm>
            <a:off x="285750" y="1428750"/>
            <a:ext cx="5643563" cy="5000625"/>
          </a:xfrm>
          <a:prstGeom prst="rect">
            <a:avLst/>
          </a:prstGeom>
          <a:noFill/>
          <a:ln w="38100" algn="ctr">
            <a:noFill/>
            <a:miter lim="800000"/>
          </a:ln>
        </p:spPr>
        <p:txBody>
          <a:bodyPr anchor="ctr"/>
          <a:lstStyle/>
          <a:p>
            <a:pPr algn="ctr" eaLnBrk="1" hangingPunct="1">
              <a:buFont typeface="Arial" panose="020B0604020202020204" pitchFamily="34" charset="0"/>
              <a:buNone/>
              <a:defRPr/>
            </a:pPr>
            <a:endParaRPr lang="zh-CN" altLang="en-US">
              <a:solidFill>
                <a:schemeClr val="lt1"/>
              </a:solidFill>
              <a:latin typeface="+mn-lt"/>
              <a:ea typeface="+mn-ea"/>
            </a:endParaRPr>
          </a:p>
        </p:txBody>
      </p:sp>
      <p:sp>
        <p:nvSpPr>
          <p:cNvPr id="55" name="TextBox 54"/>
          <p:cNvSpPr txBox="1">
            <a:spLocks noChangeArrowheads="1"/>
          </p:cNvSpPr>
          <p:nvPr/>
        </p:nvSpPr>
        <p:spPr bwMode="auto">
          <a:xfrm>
            <a:off x="928688" y="1714500"/>
            <a:ext cx="654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en-US" altLang="zh-CN" b="1">
                <a:solidFill>
                  <a:srgbClr val="000000"/>
                </a:solidFill>
                <a:latin typeface="Times New Roman" pitchFamily="18" charset="0"/>
                <a:cs typeface="Arial" pitchFamily="34" charset="0"/>
              </a:rPr>
              <a:t>PCR</a:t>
            </a:r>
            <a:endParaRPr lang="zh-CN" altLang="en-US"/>
          </a:p>
        </p:txBody>
      </p:sp>
    </p:spTree>
    <p:extLst>
      <p:ext uri="{BB962C8B-B14F-4D97-AF65-F5344CB8AC3E}">
        <p14:creationId xmlns:p14="http://schemas.microsoft.com/office/powerpoint/2010/main" val="33997529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36"/>
  <p:tag name="KSO_WM_UNIT_TYPE" val="a"/>
  <p:tag name="KSO_WM_UNIT_INDEX" val="1"/>
  <p:tag name="KSO_WM_UNIT_ID" val="custom20186836_5*a*1"/>
  <p:tag name="KSO_WM_UNIT_LAYERLEVEL" val="1"/>
  <p:tag name="KSO_WM_UNIT_VALUE" val="21"/>
  <p:tag name="KSO_WM_UNIT_ISCONTENTSTITLE" val="0"/>
  <p:tag name="KSO_WM_UNIT_HIGHLIGHT" val="0"/>
  <p:tag name="KSO_WM_UNIT_COMPATIBLE" val="0"/>
  <p:tag name="KSO_WM_UNIT_CLEAR" val="0"/>
  <p:tag name="KSO_WM_BEAUTIFY_FLAG" val="#wm#"/>
  <p:tag name="KSO_WM_TAG_VERSION" val="1.0"/>
  <p:tag name="KSO_WM_UNIT_PRESET_TEXT" val="LOREM IPSUM DOLOR"/>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36"/>
  <p:tag name="KSO_WM_UNIT_TYPE" val="a"/>
  <p:tag name="KSO_WM_UNIT_INDEX" val="1"/>
  <p:tag name="KSO_WM_UNIT_ID" val="custom20186836_5*a*1"/>
  <p:tag name="KSO_WM_UNIT_LAYERLEVEL" val="1"/>
  <p:tag name="KSO_WM_UNIT_VALUE" val="21"/>
  <p:tag name="KSO_WM_UNIT_ISCONTENTSTITLE" val="0"/>
  <p:tag name="KSO_WM_UNIT_HIGHLIGHT" val="0"/>
  <p:tag name="KSO_WM_UNIT_COMPATIBLE" val="0"/>
  <p:tag name="KSO_WM_UNIT_CLEAR" val="0"/>
  <p:tag name="KSO_WM_BEAUTIFY_FLAG" val="#wm#"/>
  <p:tag name="KSO_WM_TAG_VERSION" val="1.0"/>
  <p:tag name="KSO_WM_UNIT_PRESET_TEXT" val="LOREM IPSUM DOLOR"/>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36"/>
  <p:tag name="KSO_WM_UNIT_TYPE" val="a"/>
  <p:tag name="KSO_WM_UNIT_INDEX" val="1"/>
  <p:tag name="KSO_WM_UNIT_ID" val="custom20186836_5*a*1"/>
  <p:tag name="KSO_WM_UNIT_LAYERLEVEL" val="1"/>
  <p:tag name="KSO_WM_UNIT_VALUE" val="21"/>
  <p:tag name="KSO_WM_UNIT_ISCONTENTSTITLE" val="0"/>
  <p:tag name="KSO_WM_UNIT_HIGHLIGHT" val="0"/>
  <p:tag name="KSO_WM_UNIT_COMPATIBLE" val="0"/>
  <p:tag name="KSO_WM_UNIT_CLEAR" val="0"/>
  <p:tag name="KSO_WM_BEAUTIFY_FLAG" val="#wm#"/>
  <p:tag name="KSO_WM_TAG_VERSION" val="1.0"/>
  <p:tag name="KSO_WM_UNIT_PRESET_TEXT" val="LOREM IPSUM DOLOR"/>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6836"/>
  <p:tag name="KSO_WM_UNIT_TYPE" val="a"/>
  <p:tag name="KSO_WM_UNIT_INDEX" val="1"/>
  <p:tag name="KSO_WM_UNIT_ID" val="custom20186836_5*a*1"/>
  <p:tag name="KSO_WM_UNIT_LAYERLEVEL" val="1"/>
  <p:tag name="KSO_WM_UNIT_VALUE" val="21"/>
  <p:tag name="KSO_WM_UNIT_ISCONTENTSTITLE" val="0"/>
  <p:tag name="KSO_WM_UNIT_HIGHLIGHT" val="0"/>
  <p:tag name="KSO_WM_UNIT_COMPATIBLE" val="0"/>
  <p:tag name="KSO_WM_UNIT_CLEAR" val="0"/>
  <p:tag name="KSO_WM_BEAUTIFY_FLAG" val="#wm#"/>
  <p:tag name="KSO_WM_TAG_VERSION" val="1.0"/>
  <p:tag name="KSO_WM_UNIT_PRESET_TEXT" val="LOREM IPSUM DOLOR"/>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Century Gothic"/>
        <a:ea typeface="微软雅黑"/>
        <a:cs typeface=""/>
      </a:majorFont>
      <a:minorFont>
        <a:latin typeface="Century Gothic"/>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标准">
    <a:majorFont>
      <a:latin typeface="Berlin Sans FB"/>
      <a:ea typeface="Adobe 黑体 Std R"/>
      <a:cs typeface=""/>
    </a:majorFont>
    <a:minorFont>
      <a:latin typeface="Lucida Sans"/>
      <a:ea typeface="微软雅黑"/>
      <a:cs typeface=""/>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标准">
    <a:majorFont>
      <a:latin typeface="Berlin Sans FB"/>
      <a:ea typeface="Adobe 黑体 Std R"/>
      <a:cs typeface=""/>
    </a:majorFont>
    <a:minorFont>
      <a:latin typeface="Lucida Sans"/>
      <a:ea typeface="微软雅黑"/>
      <a:cs typeface=""/>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597</TotalTime>
  <Words>4210</Words>
  <Application>Microsoft Office PowerPoint</Application>
  <PresentationFormat>全屏显示(4:3)</PresentationFormat>
  <Paragraphs>579</Paragraphs>
  <Slides>45</Slides>
  <Notes>22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45</vt:i4>
      </vt:variant>
    </vt:vector>
  </HeadingPairs>
  <TitlesOfParts>
    <vt:vector size="47" baseType="lpstr">
      <vt:lpstr>Office 主题</vt:lpstr>
      <vt:lpstr>Office12.wks.Sheet.8</vt:lpstr>
      <vt:lpstr>新一代病原体RNA检测技术  在实验室诊断中的应用</vt:lpstr>
      <vt:lpstr> 临床病原微生物检测技术分类和发展</vt:lpstr>
      <vt:lpstr>PowerPoint 演示文稿</vt:lpstr>
      <vt:lpstr>检测RNA—更高的灵敏度</vt:lpstr>
      <vt:lpstr>PowerPoint 演示文稿</vt:lpstr>
      <vt:lpstr>PowerPoint 演示文稿</vt:lpstr>
      <vt:lpstr>PowerPoint 演示文稿</vt:lpstr>
      <vt:lpstr>SAT—RNA实时荧光恒温扩增技术 速度快，特异性高，避免假阳性</vt:lpstr>
      <vt:lpstr>SAT技术与PCR技术原理比较</vt:lpstr>
      <vt:lpstr>SAT产品特点</vt:lpstr>
      <vt:lpstr>PowerPoint 演示文稿</vt:lpstr>
      <vt:lpstr>常见泌尿生殖道病原体</vt:lpstr>
      <vt:lpstr>临床常用CT/NG/UU/MG检测方法</vt:lpstr>
      <vt:lpstr>WHO建议用RNA检测MG</vt:lpstr>
      <vt:lpstr>中国诊疗指南推荐用SAT诊断生殖道病原体</vt:lpstr>
      <vt:lpstr>生殖道支原体感染诊治专家共识</vt:lpstr>
      <vt:lpstr>CT-SAT VS CT-PCR</vt:lpstr>
      <vt:lpstr>NG-SAT灵敏度优于PCR和培养法</vt:lpstr>
      <vt:lpstr>PowerPoint 演示文稿</vt:lpstr>
      <vt:lpstr>TB-SAT与其他结核检测方法的比较</vt:lpstr>
      <vt:lpstr>《肺结核诊断》标准 WS288-2017 </vt:lpstr>
      <vt:lpstr>中国结核病诊断专家共识</vt:lpstr>
      <vt:lpstr>TB-SAT阳性检出率明显高于涂片和培养</vt:lpstr>
      <vt:lpstr>TB-SAT大幅提高涂阴肺结核患者的检出率</vt:lpstr>
      <vt:lpstr>TB-SAT法对NTM的排除能力（特异性）全面优于其他方法</vt:lpstr>
      <vt:lpstr>PowerPoint 演示文稿</vt:lpstr>
      <vt:lpstr>MP诊断面临诸多问题</vt:lpstr>
      <vt:lpstr>MP检测相关共识</vt:lpstr>
      <vt:lpstr>MP检测相关共识</vt:lpstr>
      <vt:lpstr>MP-SAT检测灵敏度较高</vt:lpstr>
      <vt:lpstr>MP-SAT与临床痊愈时间符合度较高</vt:lpstr>
      <vt:lpstr>PowerPoint 演示文稿</vt:lpstr>
      <vt:lpstr>PowerPoint 演示文稿</vt:lpstr>
      <vt:lpstr>PowerPoint 演示文稿</vt:lpstr>
      <vt:lpstr>PowerPoint 演示文稿</vt:lpstr>
      <vt:lpstr>EV71-SAT可检测出EV71的所有分型</vt:lpstr>
      <vt:lpstr>PowerPoint 演示文稿</vt:lpstr>
      <vt:lpstr>PowerPoint 演示文稿</vt:lpstr>
      <vt:lpstr>PowerPoint 演示文稿</vt:lpstr>
      <vt:lpstr>PowerPoint 演示文稿</vt:lpstr>
      <vt:lpstr>AutoSAT 全自动核酸检测分析系统</vt:lpstr>
      <vt:lpstr>AutoSAT性能特点</vt:lpstr>
      <vt:lpstr>AutoSAT性能特点</vt:lpstr>
      <vt:lpstr>AutoSAT性能特点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本PPT名称在此输入20号方正兰亭黑</dc:title>
  <dc:creator>Administrator</dc:creator>
  <cp:lastModifiedBy>Windows 用户</cp:lastModifiedBy>
  <cp:revision>140</cp:revision>
  <dcterms:created xsi:type="dcterms:W3CDTF">2012-09-03T08:12:00Z</dcterms:created>
  <dcterms:modified xsi:type="dcterms:W3CDTF">2019-02-02T02:51:19Z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